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7" r:id="rId3"/>
    <p:sldId id="274" r:id="rId4"/>
    <p:sldId id="275" r:id="rId5"/>
    <p:sldId id="276" r:id="rId6"/>
    <p:sldId id="277" r:id="rId7"/>
    <p:sldId id="258" r:id="rId8"/>
    <p:sldId id="278" r:id="rId9"/>
    <p:sldId id="279" r:id="rId10"/>
    <p:sldId id="280" r:id="rId11"/>
    <p:sldId id="265" r:id="rId12"/>
    <p:sldId id="281" r:id="rId13"/>
    <p:sldId id="266" r:id="rId14"/>
    <p:sldId id="282" r:id="rId15"/>
    <p:sldId id="269" r:id="rId16"/>
    <p:sldId id="284" r:id="rId17"/>
    <p:sldId id="283" r:id="rId18"/>
    <p:sldId id="285" r:id="rId19"/>
    <p:sldId id="286" r:id="rId20"/>
    <p:sldId id="287" r:id="rId21"/>
    <p:sldId id="268" r:id="rId22"/>
    <p:sldId id="272"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72509" autoAdjust="0"/>
  </p:normalViewPr>
  <p:slideViewPr>
    <p:cSldViewPr snapToGrid="0">
      <p:cViewPr varScale="1">
        <p:scale>
          <a:sx n="48" d="100"/>
          <a:sy n="48" d="100"/>
        </p:scale>
        <p:origin x="14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C2AF0-3705-440B-9D6C-9E9DF60D8F62}" type="datetimeFigureOut">
              <a:rPr lang="en-US" smtClean="0"/>
              <a:t>12/17/2017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4DCD5-FA48-477E-B6CD-BD44A3A4BD5A}" type="slidenum">
              <a:rPr lang="en-US" smtClean="0"/>
              <a:t>‹#›</a:t>
            </a:fld>
            <a:endParaRPr lang="en-US"/>
          </a:p>
        </p:txBody>
      </p:sp>
    </p:spTree>
    <p:extLst>
      <p:ext uri="{BB962C8B-B14F-4D97-AF65-F5344CB8AC3E}">
        <p14:creationId xmlns:p14="http://schemas.microsoft.com/office/powerpoint/2010/main" val="127093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an exploration-based analysis and most of the results are kind of incomplete.  But I can show you some small findings in this data and hopefully give you some inspiration in future study.</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1</a:t>
            </a:fld>
            <a:endParaRPr lang="en-US"/>
          </a:p>
        </p:txBody>
      </p:sp>
    </p:spTree>
    <p:extLst>
      <p:ext uri="{BB962C8B-B14F-4D97-AF65-F5344CB8AC3E}">
        <p14:creationId xmlns:p14="http://schemas.microsoft.com/office/powerpoint/2010/main" val="412485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we can look at the interaction between </a:t>
            </a:r>
            <a:r>
              <a:rPr lang="en-US" baseline="0" dirty="0" err="1"/>
              <a:t>Recency</a:t>
            </a:r>
            <a:r>
              <a:rPr lang="en-US" baseline="0" dirty="0"/>
              <a:t> and interval. </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10</a:t>
            </a:fld>
            <a:endParaRPr lang="en-US"/>
          </a:p>
        </p:txBody>
      </p:sp>
    </p:spTree>
    <p:extLst>
      <p:ext uri="{BB962C8B-B14F-4D97-AF65-F5344CB8AC3E}">
        <p14:creationId xmlns:p14="http://schemas.microsoft.com/office/powerpoint/2010/main" val="3950125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t>
            </a:r>
            <a:r>
              <a:rPr lang="en-US" dirty="0" err="1"/>
              <a:t>Recency</a:t>
            </a:r>
            <a:r>
              <a:rPr lang="en-US" dirty="0"/>
              <a:t> by Monetary</a:t>
            </a:r>
          </a:p>
        </p:txBody>
      </p:sp>
      <p:sp>
        <p:nvSpPr>
          <p:cNvPr id="4" name="Slide Number Placeholder 3"/>
          <p:cNvSpPr>
            <a:spLocks noGrp="1"/>
          </p:cNvSpPr>
          <p:nvPr>
            <p:ph type="sldNum" sz="quarter" idx="10"/>
          </p:nvPr>
        </p:nvSpPr>
        <p:spPr/>
        <p:txBody>
          <a:bodyPr/>
          <a:lstStyle/>
          <a:p>
            <a:fld id="{99D4DCD5-FA48-477E-B6CD-BD44A3A4BD5A}" type="slidenum">
              <a:rPr lang="en-US" smtClean="0"/>
              <a:t>11</a:t>
            </a:fld>
            <a:endParaRPr lang="en-US"/>
          </a:p>
        </p:txBody>
      </p:sp>
    </p:spTree>
    <p:extLst>
      <p:ext uri="{BB962C8B-B14F-4D97-AF65-F5344CB8AC3E}">
        <p14:creationId xmlns:p14="http://schemas.microsoft.com/office/powerpoint/2010/main" val="43605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well as Interval by Monetary.</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12</a:t>
            </a:fld>
            <a:endParaRPr lang="en-US"/>
          </a:p>
        </p:txBody>
      </p:sp>
    </p:spTree>
    <p:extLst>
      <p:ext uri="{BB962C8B-B14F-4D97-AF65-F5344CB8AC3E}">
        <p14:creationId xmlns:p14="http://schemas.microsoft.com/office/powerpoint/2010/main" val="3553524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they do have interpretations. A classic segmentation was like this.  With specific </a:t>
            </a:r>
          </a:p>
        </p:txBody>
      </p:sp>
      <p:sp>
        <p:nvSpPr>
          <p:cNvPr id="4" name="Slide Number Placeholder 3"/>
          <p:cNvSpPr>
            <a:spLocks noGrp="1"/>
          </p:cNvSpPr>
          <p:nvPr>
            <p:ph type="sldNum" sz="quarter" idx="10"/>
          </p:nvPr>
        </p:nvSpPr>
        <p:spPr/>
        <p:txBody>
          <a:bodyPr/>
          <a:lstStyle/>
          <a:p>
            <a:fld id="{99D4DCD5-FA48-477E-B6CD-BD44A3A4BD5A}" type="slidenum">
              <a:rPr lang="en-US" smtClean="0"/>
              <a:t>13</a:t>
            </a:fld>
            <a:endParaRPr lang="en-US"/>
          </a:p>
        </p:txBody>
      </p:sp>
    </p:spTree>
    <p:extLst>
      <p:ext uri="{BB962C8B-B14F-4D97-AF65-F5344CB8AC3E}">
        <p14:creationId xmlns:p14="http://schemas.microsoft.com/office/powerpoint/2010/main" val="323698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we have a little different interpretation here. We can mainly look at the first 4 rows and columns here since the last column is really extreme. </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14</a:t>
            </a:fld>
            <a:endParaRPr lang="en-US"/>
          </a:p>
        </p:txBody>
      </p:sp>
    </p:spTree>
    <p:extLst>
      <p:ext uri="{BB962C8B-B14F-4D97-AF65-F5344CB8AC3E}">
        <p14:creationId xmlns:p14="http://schemas.microsoft.com/office/powerpoint/2010/main" val="2243888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r>
              <a:rPr lang="en-US" dirty="0"/>
              <a:t>Let’s look back to the</a:t>
            </a:r>
            <a:r>
              <a:rPr lang="en-US" baseline="0" dirty="0"/>
              <a:t> dimensions we have. In the past 10 years, MindBase has been proved to be successful.  What I will suggest to add based on the responders data is a new measurement:</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15</a:t>
            </a:fld>
            <a:endParaRPr lang="en-US"/>
          </a:p>
        </p:txBody>
      </p:sp>
    </p:spTree>
    <p:extLst>
      <p:ext uri="{BB962C8B-B14F-4D97-AF65-F5344CB8AC3E}">
        <p14:creationId xmlns:p14="http://schemas.microsoft.com/office/powerpoint/2010/main" val="1929510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r>
              <a:rPr lang="en-US" dirty="0"/>
              <a:t>Contribution of total revenue or 15-16 revenue. This is the </a:t>
            </a:r>
            <a:r>
              <a:rPr lang="en-US" dirty="0" err="1"/>
              <a:t>crosstable</a:t>
            </a:r>
            <a:r>
              <a:rPr lang="en-US" dirty="0"/>
              <a:t> of </a:t>
            </a:r>
            <a:r>
              <a:rPr lang="en-US" dirty="0" err="1"/>
              <a:t>mindbase</a:t>
            </a:r>
            <a:r>
              <a:rPr lang="en-US" dirty="0"/>
              <a:t> by contribution of revenue. Similar</a:t>
            </a:r>
            <a:r>
              <a:rPr lang="en-US" baseline="0" dirty="0"/>
              <a:t> to the work we’ve done before and with similar results : Measure Twice group still accounts for the largest proportion but there is a decreasing trend of this group as </a:t>
            </a:r>
            <a:r>
              <a:rPr lang="en-US" baseline="0" dirty="0" err="1"/>
              <a:t>sophiscated</a:t>
            </a:r>
            <a:r>
              <a:rPr lang="en-US" baseline="0" dirty="0"/>
              <a:t>, down to earth and rock steady make more contribution these years. </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16</a:t>
            </a:fld>
            <a:endParaRPr lang="en-US"/>
          </a:p>
        </p:txBody>
      </p:sp>
    </p:spTree>
    <p:extLst>
      <p:ext uri="{BB962C8B-B14F-4D97-AF65-F5344CB8AC3E}">
        <p14:creationId xmlns:p14="http://schemas.microsoft.com/office/powerpoint/2010/main" val="281368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17</a:t>
            </a:fld>
            <a:endParaRPr lang="en-US"/>
          </a:p>
        </p:txBody>
      </p:sp>
    </p:spTree>
    <p:extLst>
      <p:ext uri="{BB962C8B-B14F-4D97-AF65-F5344CB8AC3E}">
        <p14:creationId xmlns:p14="http://schemas.microsoft.com/office/powerpoint/2010/main" val="1665864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18</a:t>
            </a:fld>
            <a:endParaRPr lang="en-US"/>
          </a:p>
        </p:txBody>
      </p:sp>
    </p:spTree>
    <p:extLst>
      <p:ext uri="{BB962C8B-B14F-4D97-AF65-F5344CB8AC3E}">
        <p14:creationId xmlns:p14="http://schemas.microsoft.com/office/powerpoint/2010/main" val="3595023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r>
              <a:rPr lang="en-US" dirty="0"/>
              <a:t>A baseline</a:t>
            </a:r>
            <a:r>
              <a:rPr lang="en-US" baseline="0" dirty="0"/>
              <a:t> model</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19</a:t>
            </a:fld>
            <a:endParaRPr lang="en-US"/>
          </a:p>
        </p:txBody>
      </p:sp>
    </p:spTree>
    <p:extLst>
      <p:ext uri="{BB962C8B-B14F-4D97-AF65-F5344CB8AC3E}">
        <p14:creationId xmlns:p14="http://schemas.microsoft.com/office/powerpoint/2010/main" val="2465826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it’s the responders’ data</a:t>
            </a:r>
            <a:r>
              <a:rPr lang="en-US" baseline="0" dirty="0"/>
              <a:t> and we notice they have all made some purchases so we cannot make prediction on whether they will be our customers as they already are. But in this dataset, we have the total revenue and 15-16 revenue for each customer, as well as the added date, last purchase date. These are the information that closely related to their purchase behavior and what we can do with this data </a:t>
            </a:r>
            <a:r>
              <a:rPr lang="en-US" altLang="zh-CN" baseline="0" dirty="0"/>
              <a:t>is to find the characteristics of good customers and how their buying behaviors are affected by the predictors we have, including KBM, MindBase and </a:t>
            </a:r>
            <a:r>
              <a:rPr lang="en-US" altLang="zh-CN" baseline="0" dirty="0" err="1"/>
              <a:t>MotiveMix</a:t>
            </a:r>
            <a:r>
              <a:rPr lang="en-US" altLang="zh-CN" baseline="0" dirty="0"/>
              <a:t>. This is the main objective of this exploration. </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2</a:t>
            </a:fld>
            <a:endParaRPr lang="en-US"/>
          </a:p>
        </p:txBody>
      </p:sp>
    </p:spTree>
    <p:extLst>
      <p:ext uri="{BB962C8B-B14F-4D97-AF65-F5344CB8AC3E}">
        <p14:creationId xmlns:p14="http://schemas.microsoft.com/office/powerpoint/2010/main" val="1140162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variable selection, we use a measurement in random forest algorithm as a reference for variable importance comparison. (This measurement is called mean decrease in accuracy. Simply speaking, the mean decrease in accuracy is how much the model fit decreases when you drop a variable.  The greater the drop the more significant the variable.)</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20</a:t>
            </a:fld>
            <a:endParaRPr lang="en-US"/>
          </a:p>
        </p:txBody>
      </p:sp>
    </p:spTree>
    <p:extLst>
      <p:ext uri="{BB962C8B-B14F-4D97-AF65-F5344CB8AC3E}">
        <p14:creationId xmlns:p14="http://schemas.microsoft.com/office/powerpoint/2010/main" val="309973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21</a:t>
            </a:fld>
            <a:endParaRPr lang="en-US"/>
          </a:p>
        </p:txBody>
      </p:sp>
    </p:spTree>
    <p:extLst>
      <p:ext uri="{BB962C8B-B14F-4D97-AF65-F5344CB8AC3E}">
        <p14:creationId xmlns:p14="http://schemas.microsoft.com/office/powerpoint/2010/main" val="295665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22</a:t>
            </a:fld>
            <a:endParaRPr lang="en-US"/>
          </a:p>
        </p:txBody>
      </p:sp>
    </p:spTree>
    <p:extLst>
      <p:ext uri="{BB962C8B-B14F-4D97-AF65-F5344CB8AC3E}">
        <p14:creationId xmlns:p14="http://schemas.microsoft.com/office/powerpoint/2010/main" val="388825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23</a:t>
            </a:fld>
            <a:endParaRPr lang="en-US"/>
          </a:p>
        </p:txBody>
      </p:sp>
    </p:spTree>
    <p:extLst>
      <p:ext uri="{BB962C8B-B14F-4D97-AF65-F5344CB8AC3E}">
        <p14:creationId xmlns:p14="http://schemas.microsoft.com/office/powerpoint/2010/main" val="1812878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a:t>
            </a:r>
            <a:r>
              <a:rPr lang="en-US" baseline="0" dirty="0"/>
              <a:t> into the associations, let’s quickly take a look at some interesting fact of some particular data that our clients offer us.</a:t>
            </a:r>
          </a:p>
          <a:p>
            <a:r>
              <a:rPr lang="en-US" baseline="0" dirty="0"/>
              <a:t>There is an obvious geographic pattern in responders with 30% customers from CA and 20% from FL. This may indicate that, region factor should be considered in the model (if we would like to predict who will be our potential customer). This can be a dominant predictor.</a:t>
            </a:r>
          </a:p>
          <a:p>
            <a:endParaRPr lang="en-US" baseline="0" dirty="0"/>
          </a:p>
          <a:p>
            <a:r>
              <a:rPr lang="en-US" baseline="0" dirty="0"/>
              <a:t>The distribution of added year and last purchase year appear to have a really nice time series, closely correlated with financial environment. </a:t>
            </a:r>
            <a:r>
              <a:rPr lang="en-US" baseline="0" dirty="0" err="1"/>
              <a:t>Eg</a:t>
            </a:r>
            <a:r>
              <a:rPr lang="en-US" baseline="0" dirty="0"/>
              <a:t>. Financial Crisis around year 2008. </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3</a:t>
            </a:fld>
            <a:endParaRPr lang="en-US"/>
          </a:p>
        </p:txBody>
      </p:sp>
    </p:spTree>
    <p:extLst>
      <p:ext uri="{BB962C8B-B14F-4D97-AF65-F5344CB8AC3E}">
        <p14:creationId xmlns:p14="http://schemas.microsoft.com/office/powerpoint/2010/main" val="373651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age pattern, as we always</a:t>
            </a:r>
            <a:r>
              <a:rPr lang="en-US" baseline="0" dirty="0"/>
              <a:t> assume age an important factor, looks like this.  We can observe an increasing trend btw 41-64 and a decreasing trend btw 65-80. Notice that this plot is drawn from our clients’ true data and there are only 1068 viable ages. This being said, we can already see a clear trend from this data, as well as testing the </a:t>
            </a:r>
            <a:r>
              <a:rPr lang="en-US" altLang="zh-CN" dirty="0"/>
              <a:t>accuracy of KBM estimated age.</a:t>
            </a:r>
            <a:r>
              <a:rPr lang="en-US" altLang="zh-CN" baseline="0" dirty="0"/>
              <a:t> This may be not necessary for the analysis we present to clients but it’s interesting to know that, ,our estimated accuracy increase as the age increases.</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4</a:t>
            </a:fld>
            <a:endParaRPr lang="en-US"/>
          </a:p>
        </p:txBody>
      </p:sp>
    </p:spTree>
    <p:extLst>
      <p:ext uri="{BB962C8B-B14F-4D97-AF65-F5344CB8AC3E}">
        <p14:creationId xmlns:p14="http://schemas.microsoft.com/office/powerpoint/2010/main" val="182370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turn</a:t>
            </a:r>
            <a:r>
              <a:rPr lang="en-US" baseline="0" dirty="0"/>
              <a:t> back to our responses.  Notice that we have several dimensions here, which means we can understand the customer’s purchase behavior from different aspects. A popular way to evaluate it is the RFM analysis. R means </a:t>
            </a:r>
            <a:r>
              <a:rPr lang="en-US" baseline="0" dirty="0" err="1"/>
              <a:t>recency</a:t>
            </a:r>
            <a:r>
              <a:rPr lang="en-US" baseline="0" dirty="0"/>
              <a:t>, usually measured by the day since last purchase. We have that measurement in our dataset. M means Monetary, here we will directly use the total revenue as the measurement. F means Frequency, usually measured by how many times the customer purchase the product. We don’t have frequency, but can roughly obtain an alternative metric: Interval. </a:t>
            </a:r>
          </a:p>
          <a:p>
            <a:r>
              <a:rPr lang="en-US" baseline="0" dirty="0"/>
              <a:t>If the interval equals to one, we can conclude that the customer is an one-time or first time customer. </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5</a:t>
            </a:fld>
            <a:endParaRPr lang="en-US"/>
          </a:p>
        </p:txBody>
      </p:sp>
    </p:spTree>
    <p:extLst>
      <p:ext uri="{BB962C8B-B14F-4D97-AF65-F5344CB8AC3E}">
        <p14:creationId xmlns:p14="http://schemas.microsoft.com/office/powerpoint/2010/main" val="292932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a:t>
            </a:r>
            <a:r>
              <a:rPr lang="en-US" baseline="0" dirty="0"/>
              <a:t> this group accounts for a large percentage of the total customers.</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6</a:t>
            </a:fld>
            <a:endParaRPr lang="en-US"/>
          </a:p>
        </p:txBody>
      </p:sp>
    </p:spTree>
    <p:extLst>
      <p:ext uri="{BB962C8B-B14F-4D97-AF65-F5344CB8AC3E}">
        <p14:creationId xmlns:p14="http://schemas.microsoft.com/office/powerpoint/2010/main" val="80596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looks like in this data? First</a:t>
            </a:r>
            <a:r>
              <a:rPr lang="en-US" baseline="0" dirty="0"/>
              <a:t> we check the </a:t>
            </a:r>
            <a:r>
              <a:rPr lang="en-US" baseline="0" dirty="0" err="1"/>
              <a:t>recency</a:t>
            </a:r>
            <a:r>
              <a:rPr lang="en-US" baseline="0" dirty="0"/>
              <a:t> distribution, it’s skewed and the median is approximately 7 years. </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7</a:t>
            </a:fld>
            <a:endParaRPr lang="en-US"/>
          </a:p>
        </p:txBody>
      </p:sp>
    </p:spTree>
    <p:extLst>
      <p:ext uri="{BB962C8B-B14F-4D97-AF65-F5344CB8AC3E}">
        <p14:creationId xmlns:p14="http://schemas.microsoft.com/office/powerpoint/2010/main" val="1435620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interval, which is extremely skewed with 65% of them having interval=1.  So instead of the traditional quantile, we set all these zero-interval customers to a single group and then separate the rest of returning customers with equal space.</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8</a:t>
            </a:fld>
            <a:endParaRPr lang="en-US"/>
          </a:p>
        </p:txBody>
      </p:sp>
    </p:spTree>
    <p:extLst>
      <p:ext uri="{BB962C8B-B14F-4D97-AF65-F5344CB8AC3E}">
        <p14:creationId xmlns:p14="http://schemas.microsoft.com/office/powerpoint/2010/main" val="3449902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Monetary, amazingly skewed,</a:t>
            </a:r>
            <a:r>
              <a:rPr lang="en-US" baseline="0" dirty="0"/>
              <a:t> but we’ll still use traditional quantiles as there are no ‘zero-monetary’ customers.</a:t>
            </a:r>
            <a:endParaRPr lang="en-US" dirty="0"/>
          </a:p>
        </p:txBody>
      </p:sp>
      <p:sp>
        <p:nvSpPr>
          <p:cNvPr id="4" name="Slide Number Placeholder 3"/>
          <p:cNvSpPr>
            <a:spLocks noGrp="1"/>
          </p:cNvSpPr>
          <p:nvPr>
            <p:ph type="sldNum" sz="quarter" idx="10"/>
          </p:nvPr>
        </p:nvSpPr>
        <p:spPr/>
        <p:txBody>
          <a:bodyPr/>
          <a:lstStyle/>
          <a:p>
            <a:fld id="{99D4DCD5-FA48-477E-B6CD-BD44A3A4BD5A}" type="slidenum">
              <a:rPr lang="en-US" smtClean="0"/>
              <a:t>9</a:t>
            </a:fld>
            <a:endParaRPr lang="en-US"/>
          </a:p>
        </p:txBody>
      </p:sp>
    </p:spTree>
    <p:extLst>
      <p:ext uri="{BB962C8B-B14F-4D97-AF65-F5344CB8AC3E}">
        <p14:creationId xmlns:p14="http://schemas.microsoft.com/office/powerpoint/2010/main" val="35063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12/17/2017</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12/17/2017</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12/17/2017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12/17/2017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12/17/2017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12/17/2017</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12/17/2017</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12/17/2017</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7560" y="1098388"/>
            <a:ext cx="11398468" cy="4394988"/>
          </a:xfrm>
        </p:spPr>
        <p:txBody>
          <a:bodyPr/>
          <a:lstStyle/>
          <a:p>
            <a:r>
              <a:rPr lang="en-US" altLang="zh-CN" sz="9600" dirty="0"/>
              <a:t>Crystal Cruises</a:t>
            </a:r>
            <a:br>
              <a:rPr lang="en-US" altLang="zh-CN" sz="9600" dirty="0"/>
            </a:br>
            <a:r>
              <a:rPr lang="en-US" altLang="zh-CN" sz="4800" dirty="0"/>
              <a:t>RESPONDERS DATA EXPLORATION</a:t>
            </a:r>
            <a:endParaRPr lang="en-US" sz="5400"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39517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51678" y="382385"/>
            <a:ext cx="10461351" cy="493821"/>
          </a:xfrm>
        </p:spPr>
        <p:txBody>
          <a:bodyPr>
            <a:normAutofit fontScale="90000"/>
          </a:bodyPr>
          <a:lstStyle/>
          <a:p>
            <a:r>
              <a:rPr lang="en-US" dirty="0" err="1"/>
              <a:t>Recency</a:t>
            </a:r>
            <a:r>
              <a:rPr lang="en-US" dirty="0"/>
              <a:t> X interval</a:t>
            </a:r>
            <a:br>
              <a:rPr lang="en-US" dirty="0"/>
            </a:br>
            <a:r>
              <a:rPr lang="en-US" dirty="0"/>
              <a:t> </a:t>
            </a:r>
          </a:p>
        </p:txBody>
      </p:sp>
      <p:pic>
        <p:nvPicPr>
          <p:cNvPr id="2" name="Picture 1"/>
          <p:cNvPicPr>
            <a:picLocks noChangeAspect="1"/>
          </p:cNvPicPr>
          <p:nvPr/>
        </p:nvPicPr>
        <p:blipFill>
          <a:blip r:embed="rId3"/>
          <a:stretch>
            <a:fillRect/>
          </a:stretch>
        </p:blipFill>
        <p:spPr>
          <a:xfrm>
            <a:off x="1112917" y="1446627"/>
            <a:ext cx="8676190" cy="5010157"/>
          </a:xfrm>
          <a:prstGeom prst="rect">
            <a:avLst/>
          </a:prstGeom>
        </p:spPr>
      </p:pic>
    </p:spTree>
    <p:extLst>
      <p:ext uri="{BB962C8B-B14F-4D97-AF65-F5344CB8AC3E}">
        <p14:creationId xmlns:p14="http://schemas.microsoft.com/office/powerpoint/2010/main" val="2264459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51678" y="382385"/>
            <a:ext cx="10461351" cy="493821"/>
          </a:xfrm>
        </p:spPr>
        <p:txBody>
          <a:bodyPr>
            <a:normAutofit fontScale="90000"/>
          </a:bodyPr>
          <a:lstStyle/>
          <a:p>
            <a:r>
              <a:rPr lang="en-US" dirty="0" err="1"/>
              <a:t>Recency</a:t>
            </a:r>
            <a:r>
              <a:rPr lang="en-US" dirty="0"/>
              <a:t> X monetary</a:t>
            </a:r>
            <a:br>
              <a:rPr lang="en-US" dirty="0"/>
            </a:br>
            <a:r>
              <a:rPr lang="en-US" dirty="0"/>
              <a:t> </a:t>
            </a:r>
          </a:p>
        </p:txBody>
      </p:sp>
      <p:pic>
        <p:nvPicPr>
          <p:cNvPr id="5" name="Picture 4"/>
          <p:cNvPicPr>
            <a:picLocks noChangeAspect="1"/>
          </p:cNvPicPr>
          <p:nvPr/>
        </p:nvPicPr>
        <p:blipFill>
          <a:blip r:embed="rId3"/>
          <a:stretch>
            <a:fillRect/>
          </a:stretch>
        </p:blipFill>
        <p:spPr>
          <a:xfrm>
            <a:off x="1813889" y="1651901"/>
            <a:ext cx="8676190" cy="4561905"/>
          </a:xfrm>
          <a:prstGeom prst="rect">
            <a:avLst/>
          </a:prstGeom>
        </p:spPr>
      </p:pic>
    </p:spTree>
    <p:extLst>
      <p:ext uri="{BB962C8B-B14F-4D97-AF65-F5344CB8AC3E}">
        <p14:creationId xmlns:p14="http://schemas.microsoft.com/office/powerpoint/2010/main" val="1929770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51678" y="382386"/>
            <a:ext cx="10461351" cy="364064"/>
          </a:xfrm>
        </p:spPr>
        <p:txBody>
          <a:bodyPr>
            <a:normAutofit fontScale="90000"/>
          </a:bodyPr>
          <a:lstStyle/>
          <a:p>
            <a:r>
              <a:rPr lang="en-US" dirty="0"/>
              <a:t>Interval x monetary </a:t>
            </a:r>
            <a:br>
              <a:rPr lang="en-US" dirty="0"/>
            </a:br>
            <a:r>
              <a:rPr lang="en-US" dirty="0"/>
              <a:t> </a:t>
            </a:r>
          </a:p>
        </p:txBody>
      </p:sp>
      <p:pic>
        <p:nvPicPr>
          <p:cNvPr id="4" name="Picture 3"/>
          <p:cNvPicPr>
            <a:picLocks noChangeAspect="1"/>
          </p:cNvPicPr>
          <p:nvPr/>
        </p:nvPicPr>
        <p:blipFill>
          <a:blip r:embed="rId3"/>
          <a:stretch>
            <a:fillRect/>
          </a:stretch>
        </p:blipFill>
        <p:spPr>
          <a:xfrm>
            <a:off x="1645937" y="1409304"/>
            <a:ext cx="8676190" cy="5010157"/>
          </a:xfrm>
          <a:prstGeom prst="rect">
            <a:avLst/>
          </a:prstGeom>
        </p:spPr>
      </p:pic>
    </p:spTree>
    <p:extLst>
      <p:ext uri="{BB962C8B-B14F-4D97-AF65-F5344CB8AC3E}">
        <p14:creationId xmlns:p14="http://schemas.microsoft.com/office/powerpoint/2010/main" val="3324657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11441" y="1357476"/>
            <a:ext cx="7412361" cy="4932965"/>
          </a:xfrm>
          <a:prstGeom prst="rect">
            <a:avLst/>
          </a:prstGeom>
        </p:spPr>
      </p:pic>
      <p:sp>
        <p:nvSpPr>
          <p:cNvPr id="3" name="Title 1"/>
          <p:cNvSpPr>
            <a:spLocks noGrp="1"/>
          </p:cNvSpPr>
          <p:nvPr>
            <p:ph type="title"/>
          </p:nvPr>
        </p:nvSpPr>
        <p:spPr>
          <a:xfrm>
            <a:off x="1251678" y="382385"/>
            <a:ext cx="10461351" cy="493821"/>
          </a:xfrm>
        </p:spPr>
        <p:txBody>
          <a:bodyPr>
            <a:normAutofit fontScale="90000"/>
          </a:bodyPr>
          <a:lstStyle/>
          <a:p>
            <a:r>
              <a:rPr lang="en-US" dirty="0"/>
              <a:t>INTEPRETATION</a:t>
            </a:r>
          </a:p>
        </p:txBody>
      </p:sp>
    </p:spTree>
    <p:extLst>
      <p:ext uri="{BB962C8B-B14F-4D97-AF65-F5344CB8AC3E}">
        <p14:creationId xmlns:p14="http://schemas.microsoft.com/office/powerpoint/2010/main" val="2857928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51678" y="382385"/>
            <a:ext cx="10461351" cy="493821"/>
          </a:xfrm>
        </p:spPr>
        <p:txBody>
          <a:bodyPr>
            <a:normAutofit fontScale="90000"/>
          </a:bodyPr>
          <a:lstStyle/>
          <a:p>
            <a:r>
              <a:rPr lang="en-US" dirty="0"/>
              <a:t>Possible interpretation</a:t>
            </a:r>
            <a:br>
              <a:rPr lang="en-US" dirty="0"/>
            </a:br>
            <a:r>
              <a:rPr lang="en-US" dirty="0"/>
              <a:t> </a:t>
            </a:r>
          </a:p>
        </p:txBody>
      </p:sp>
      <p:grpSp>
        <p:nvGrpSpPr>
          <p:cNvPr id="10" name="Group 9"/>
          <p:cNvGrpSpPr/>
          <p:nvPr/>
        </p:nvGrpSpPr>
        <p:grpSpPr>
          <a:xfrm>
            <a:off x="1251678" y="1875836"/>
            <a:ext cx="5447702" cy="3890482"/>
            <a:chOff x="1112917" y="1446627"/>
            <a:chExt cx="8676190" cy="5159446"/>
          </a:xfrm>
        </p:grpSpPr>
        <p:pic>
          <p:nvPicPr>
            <p:cNvPr id="2" name="Picture 1"/>
            <p:cNvPicPr>
              <a:picLocks noChangeAspect="1"/>
            </p:cNvPicPr>
            <p:nvPr/>
          </p:nvPicPr>
          <p:blipFill>
            <a:blip r:embed="rId3"/>
            <a:stretch>
              <a:fillRect/>
            </a:stretch>
          </p:blipFill>
          <p:spPr>
            <a:xfrm>
              <a:off x="1112917" y="1446627"/>
              <a:ext cx="8676190" cy="5159446"/>
            </a:xfrm>
            <a:prstGeom prst="rect">
              <a:avLst/>
            </a:prstGeom>
          </p:spPr>
        </p:pic>
        <p:sp>
          <p:nvSpPr>
            <p:cNvPr id="4" name="Rectangle 3"/>
            <p:cNvSpPr/>
            <p:nvPr/>
          </p:nvSpPr>
          <p:spPr>
            <a:xfrm>
              <a:off x="3861950" y="3452327"/>
              <a:ext cx="1755080" cy="1847461"/>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rgbClr val="FFC000"/>
                </a:solidFill>
                <a:effectLst>
                  <a:outerShdw blurRad="38100" dist="19050" dir="2700000" algn="tl" rotWithShape="0">
                    <a:schemeClr val="dk1">
                      <a:alpha val="40000"/>
                    </a:schemeClr>
                  </a:outerShdw>
                </a:effectLst>
              </a:endParaRPr>
            </a:p>
          </p:txBody>
        </p:sp>
        <p:sp>
          <p:nvSpPr>
            <p:cNvPr id="5" name="Rectangle 4"/>
            <p:cNvSpPr/>
            <p:nvPr/>
          </p:nvSpPr>
          <p:spPr>
            <a:xfrm>
              <a:off x="3861949" y="2985795"/>
              <a:ext cx="896663" cy="466532"/>
            </a:xfrm>
            <a:prstGeom prst="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rot="5400000">
              <a:off x="6696537" y="3692081"/>
              <a:ext cx="2333387" cy="882027"/>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grpSp>
      <p:pic>
        <p:nvPicPr>
          <p:cNvPr id="11" name="Picture 10"/>
          <p:cNvPicPr>
            <a:picLocks noChangeAspect="1"/>
          </p:cNvPicPr>
          <p:nvPr/>
        </p:nvPicPr>
        <p:blipFill>
          <a:blip r:embed="rId4"/>
          <a:stretch>
            <a:fillRect/>
          </a:stretch>
        </p:blipFill>
        <p:spPr>
          <a:xfrm>
            <a:off x="6785498" y="1736626"/>
            <a:ext cx="4699170" cy="3731114"/>
          </a:xfrm>
          <a:prstGeom prst="rect">
            <a:avLst/>
          </a:prstGeom>
        </p:spPr>
      </p:pic>
    </p:spTree>
    <p:extLst>
      <p:ext uri="{BB962C8B-B14F-4D97-AF65-F5344CB8AC3E}">
        <p14:creationId xmlns:p14="http://schemas.microsoft.com/office/powerpoint/2010/main" val="3651101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Oval 4"/>
          <p:cNvSpPr/>
          <p:nvPr/>
        </p:nvSpPr>
        <p:spPr>
          <a:xfrm>
            <a:off x="6158204" y="3545633"/>
            <a:ext cx="4348065" cy="2146040"/>
          </a:xfrm>
          <a:prstGeom prst="wedgeEllipseCallout">
            <a:avLst>
              <a:gd name="adj1" fmla="val -37571"/>
              <a:gd name="adj2" fmla="val -7054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1251678" y="1187315"/>
            <a:ext cx="7524015" cy="2554545"/>
          </a:xfrm>
          <a:prstGeom prst="rect">
            <a:avLst/>
          </a:prstGeom>
          <a:noFill/>
        </p:spPr>
        <p:txBody>
          <a:bodyPr wrap="square" rtlCol="0">
            <a:spAutoFit/>
          </a:bodyPr>
          <a:lstStyle/>
          <a:p>
            <a:pPr>
              <a:defRPr/>
            </a:pPr>
            <a:r>
              <a:rPr lang="en-US" altLang="zh-CN" sz="3200" dirty="0">
                <a:solidFill>
                  <a:schemeClr val="tx2">
                    <a:lumMod val="65000"/>
                    <a:lumOff val="35000"/>
                  </a:schemeClr>
                </a:solidFill>
                <a:latin typeface="Franklin Gothic Medium"/>
                <a:cs typeface="Franklin Gothic Medium"/>
              </a:rPr>
              <a:t>What do we have as predictors? (X’s)</a:t>
            </a:r>
          </a:p>
          <a:p>
            <a:pPr marL="342900" indent="-342900">
              <a:buFont typeface="Arial" panose="020B0604020202020204" pitchFamily="34" charset="0"/>
              <a:buChar char="•"/>
              <a:defRPr/>
            </a:pPr>
            <a:r>
              <a:rPr lang="en-US" altLang="zh-CN" sz="3200" dirty="0"/>
              <a:t>KBM</a:t>
            </a:r>
          </a:p>
          <a:p>
            <a:pPr marL="342900" indent="-342900">
              <a:buFont typeface="Arial" panose="020B0604020202020204" pitchFamily="34" charset="0"/>
              <a:buChar char="•"/>
              <a:defRPr/>
            </a:pPr>
            <a:r>
              <a:rPr lang="en-US" altLang="zh-CN" sz="3200" b="1" dirty="0">
                <a:solidFill>
                  <a:srgbClr val="FFC000"/>
                </a:solidFill>
              </a:rPr>
              <a:t>MindBase –Already successful!</a:t>
            </a:r>
          </a:p>
          <a:p>
            <a:pPr marL="342900" indent="-342900">
              <a:buFont typeface="Arial" panose="020B0604020202020204" pitchFamily="34" charset="0"/>
              <a:buChar char="•"/>
              <a:defRPr/>
            </a:pPr>
            <a:r>
              <a:rPr lang="en-US" altLang="zh-CN" sz="3200" dirty="0" err="1"/>
              <a:t>MotiveMix</a:t>
            </a:r>
            <a:r>
              <a:rPr lang="en-US" altLang="zh-CN" sz="3200" dirty="0"/>
              <a:t> </a:t>
            </a:r>
          </a:p>
          <a:p>
            <a:pPr marL="342900" indent="-342900">
              <a:buFont typeface="Arial" panose="020B0604020202020204" pitchFamily="34" charset="0"/>
              <a:buChar char="•"/>
              <a:defRPr/>
            </a:pPr>
            <a:r>
              <a:rPr lang="en-US" altLang="zh-CN" sz="3200" dirty="0"/>
              <a:t>Living Well</a:t>
            </a:r>
          </a:p>
        </p:txBody>
      </p:sp>
      <p:sp>
        <p:nvSpPr>
          <p:cNvPr id="3" name="Rectangle 2"/>
          <p:cNvSpPr/>
          <p:nvPr/>
        </p:nvSpPr>
        <p:spPr>
          <a:xfrm>
            <a:off x="6578975" y="4052969"/>
            <a:ext cx="3927294" cy="1077218"/>
          </a:xfrm>
          <a:prstGeom prst="rect">
            <a:avLst/>
          </a:prstGeom>
        </p:spPr>
        <p:txBody>
          <a:bodyPr wrap="none">
            <a:spAutoFit/>
          </a:bodyPr>
          <a:lstStyle/>
          <a:p>
            <a:pPr>
              <a:defRPr/>
            </a:pPr>
            <a:r>
              <a:rPr lang="en-US" altLang="zh-CN" sz="3200" b="1" dirty="0"/>
              <a:t>But we may view it </a:t>
            </a:r>
          </a:p>
          <a:p>
            <a:pPr>
              <a:defRPr/>
            </a:pPr>
            <a:r>
              <a:rPr lang="en-US" altLang="zh-CN" sz="3200" b="1" dirty="0"/>
              <a:t>a little differently</a:t>
            </a:r>
          </a:p>
        </p:txBody>
      </p:sp>
    </p:spTree>
    <p:extLst>
      <p:ext uri="{BB962C8B-B14F-4D97-AF65-F5344CB8AC3E}">
        <p14:creationId xmlns:p14="http://schemas.microsoft.com/office/powerpoint/2010/main" val="1369704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461351" cy="493821"/>
          </a:xfrm>
        </p:spPr>
        <p:txBody>
          <a:bodyPr>
            <a:normAutofit fontScale="90000"/>
          </a:bodyPr>
          <a:lstStyle/>
          <a:p>
            <a:r>
              <a:rPr lang="en-US" dirty="0" err="1"/>
              <a:t>mindbase</a:t>
            </a:r>
            <a:r>
              <a:rPr lang="en-US" dirty="0"/>
              <a:t> x contribution to revenue</a:t>
            </a:r>
            <a:br>
              <a:rPr lang="en-US" dirty="0"/>
            </a:br>
            <a:r>
              <a:rPr lang="en-US" dirty="0"/>
              <a:t> </a:t>
            </a:r>
          </a:p>
        </p:txBody>
      </p:sp>
      <p:sp>
        <p:nvSpPr>
          <p:cNvPr id="21" name="TextBox 20"/>
          <p:cNvSpPr txBox="1"/>
          <p:nvPr/>
        </p:nvSpPr>
        <p:spPr>
          <a:xfrm>
            <a:off x="1251678" y="1224638"/>
            <a:ext cx="9926395" cy="769441"/>
          </a:xfrm>
          <a:prstGeom prst="rect">
            <a:avLst/>
          </a:prstGeom>
          <a:noFill/>
        </p:spPr>
        <p:txBody>
          <a:bodyPr wrap="square" rtlCol="0">
            <a:spAutoFit/>
          </a:bodyPr>
          <a:lstStyle/>
          <a:p>
            <a:pPr marL="342900" indent="-342900">
              <a:buFont typeface="Arial" panose="020B0604020202020204" pitchFamily="34" charset="0"/>
              <a:buChar char="•"/>
              <a:defRPr/>
            </a:pPr>
            <a:r>
              <a:rPr lang="en-US" altLang="zh-CN" sz="2400" b="1" dirty="0"/>
              <a:t>MindBase –Already successful!</a:t>
            </a:r>
          </a:p>
          <a:p>
            <a:pPr marL="342900" indent="-342900">
              <a:buFont typeface="Arial" panose="020B0604020202020204" pitchFamily="34" charset="0"/>
              <a:buChar char="•"/>
              <a:defRPr/>
            </a:pPr>
            <a:r>
              <a:rPr lang="en-US" altLang="zh-CN" sz="2000" b="1" dirty="0"/>
              <a:t>A new measurement:  Contribution of  Total revenue and 15-16 Revenue </a:t>
            </a:r>
          </a:p>
        </p:txBody>
      </p:sp>
      <p:graphicFrame>
        <p:nvGraphicFramePr>
          <p:cNvPr id="6" name="Table 5"/>
          <p:cNvGraphicFramePr>
            <a:graphicFrameLocks noGrp="1"/>
          </p:cNvGraphicFramePr>
          <p:nvPr>
            <p:extLst>
              <p:ext uri="{D42A27DB-BD31-4B8C-83A1-F6EECF244321}">
                <p14:modId xmlns:p14="http://schemas.microsoft.com/office/powerpoint/2010/main" val="2914597472"/>
              </p:ext>
            </p:extLst>
          </p:nvPr>
        </p:nvGraphicFramePr>
        <p:xfrm>
          <a:off x="853208" y="2484706"/>
          <a:ext cx="10996671" cy="4158689"/>
        </p:xfrm>
        <a:graphic>
          <a:graphicData uri="http://schemas.openxmlformats.org/drawingml/2006/table">
            <a:tbl>
              <a:tblPr/>
              <a:tblGrid>
                <a:gridCol w="1011581">
                  <a:extLst>
                    <a:ext uri="{9D8B030D-6E8A-4147-A177-3AD203B41FA5}">
                      <a16:colId xmlns:a16="http://schemas.microsoft.com/office/drawing/2014/main" xmlns="" val="673174382"/>
                    </a:ext>
                  </a:extLst>
                </a:gridCol>
                <a:gridCol w="1534419">
                  <a:extLst>
                    <a:ext uri="{9D8B030D-6E8A-4147-A177-3AD203B41FA5}">
                      <a16:colId xmlns:a16="http://schemas.microsoft.com/office/drawing/2014/main" xmlns="" val="882234960"/>
                    </a:ext>
                  </a:extLst>
                </a:gridCol>
                <a:gridCol w="912128">
                  <a:extLst>
                    <a:ext uri="{9D8B030D-6E8A-4147-A177-3AD203B41FA5}">
                      <a16:colId xmlns:a16="http://schemas.microsoft.com/office/drawing/2014/main" xmlns="" val="182011106"/>
                    </a:ext>
                  </a:extLst>
                </a:gridCol>
                <a:gridCol w="795625">
                  <a:extLst>
                    <a:ext uri="{9D8B030D-6E8A-4147-A177-3AD203B41FA5}">
                      <a16:colId xmlns:a16="http://schemas.microsoft.com/office/drawing/2014/main" xmlns="" val="255616168"/>
                    </a:ext>
                  </a:extLst>
                </a:gridCol>
                <a:gridCol w="1116715">
                  <a:extLst>
                    <a:ext uri="{9D8B030D-6E8A-4147-A177-3AD203B41FA5}">
                      <a16:colId xmlns:a16="http://schemas.microsoft.com/office/drawing/2014/main" xmlns="" val="3725782482"/>
                    </a:ext>
                  </a:extLst>
                </a:gridCol>
                <a:gridCol w="1150813">
                  <a:extLst>
                    <a:ext uri="{9D8B030D-6E8A-4147-A177-3AD203B41FA5}">
                      <a16:colId xmlns:a16="http://schemas.microsoft.com/office/drawing/2014/main" xmlns="" val="3934052180"/>
                    </a:ext>
                  </a:extLst>
                </a:gridCol>
                <a:gridCol w="912128">
                  <a:extLst>
                    <a:ext uri="{9D8B030D-6E8A-4147-A177-3AD203B41FA5}">
                      <a16:colId xmlns:a16="http://schemas.microsoft.com/office/drawing/2014/main" xmlns="" val="322372604"/>
                    </a:ext>
                  </a:extLst>
                </a:gridCol>
                <a:gridCol w="1068410">
                  <a:extLst>
                    <a:ext uri="{9D8B030D-6E8A-4147-A177-3AD203B41FA5}">
                      <a16:colId xmlns:a16="http://schemas.microsoft.com/office/drawing/2014/main" xmlns="" val="830187305"/>
                    </a:ext>
                  </a:extLst>
                </a:gridCol>
                <a:gridCol w="809832">
                  <a:extLst>
                    <a:ext uri="{9D8B030D-6E8A-4147-A177-3AD203B41FA5}">
                      <a16:colId xmlns:a16="http://schemas.microsoft.com/office/drawing/2014/main" xmlns="" val="3659865069"/>
                    </a:ext>
                  </a:extLst>
                </a:gridCol>
                <a:gridCol w="909286">
                  <a:extLst>
                    <a:ext uri="{9D8B030D-6E8A-4147-A177-3AD203B41FA5}">
                      <a16:colId xmlns:a16="http://schemas.microsoft.com/office/drawing/2014/main" xmlns="" val="2405946038"/>
                    </a:ext>
                  </a:extLst>
                </a:gridCol>
                <a:gridCol w="775734">
                  <a:extLst>
                    <a:ext uri="{9D8B030D-6E8A-4147-A177-3AD203B41FA5}">
                      <a16:colId xmlns:a16="http://schemas.microsoft.com/office/drawing/2014/main" xmlns="" val="3763354762"/>
                    </a:ext>
                  </a:extLst>
                </a:gridCol>
              </a:tblGrid>
              <a:tr h="523928">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ctr" fontAlgn="ctr"/>
                      <a:r>
                        <a:rPr lang="en-US" sz="900" b="1" i="0" u="none" strike="noStrike">
                          <a:solidFill>
                            <a:srgbClr val="264A60"/>
                          </a:solidFill>
                          <a:effectLst/>
                          <a:latin typeface="Arial" panose="020B0604020202020204" pitchFamily="34" charset="0"/>
                        </a:rPr>
                        <a:t>09-'17 Total Ocean Cruisers (Responders)</a:t>
                      </a:r>
                    </a:p>
                  </a:txBody>
                  <a:tcPr marL="7903" marR="7903" marT="7903" marB="0" anchor="ctr">
                    <a:lnL>
                      <a:noFill/>
                    </a:lnL>
                    <a:lnR>
                      <a:noFill/>
                    </a:lnR>
                    <a:lnT>
                      <a:noFill/>
                    </a:lnT>
                    <a:lnB>
                      <a:noFill/>
                    </a:lnB>
                    <a:solidFill>
                      <a:srgbClr val="FFE699"/>
                    </a:solidFill>
                  </a:tcPr>
                </a:tc>
                <a:tc>
                  <a:txBody>
                    <a:bodyPr/>
                    <a:lstStyle/>
                    <a:p>
                      <a:pPr algn="ctr" fontAlgn="b"/>
                      <a:r>
                        <a:rPr lang="en-US" sz="900" b="1" i="0" u="none" strike="noStrike">
                          <a:solidFill>
                            <a:srgbClr val="264A60"/>
                          </a:solidFill>
                          <a:effectLst/>
                          <a:latin typeface="Arial" panose="020B0604020202020204" pitchFamily="34" charset="0"/>
                        </a:rPr>
                        <a:t>Total</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1 Expressive</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2 Driven</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3 At Capacity</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4 Rock Steady</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dirty="0">
                          <a:solidFill>
                            <a:srgbClr val="264A60"/>
                          </a:solidFill>
                          <a:effectLst/>
                          <a:latin typeface="Arial" panose="020B0604020202020204" pitchFamily="34" charset="0"/>
                        </a:rPr>
                        <a:t>5 Down to Earth</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6 Sophisticated</a:t>
                      </a:r>
                    </a:p>
                  </a:txBody>
                  <a:tcPr marL="7903" marR="7903" marT="7903" marB="0" anchor="b">
                    <a:lnL>
                      <a:noFill/>
                    </a:lnL>
                    <a:lnR>
                      <a:noFill/>
                    </a:lnR>
                    <a:lnT>
                      <a:noFill/>
                    </a:lnT>
                    <a:lnB>
                      <a:noFill/>
                    </a:lnB>
                    <a:solidFill>
                      <a:srgbClr val="C6E0B4"/>
                    </a:solidFill>
                  </a:tcPr>
                </a:tc>
                <a:tc>
                  <a:txBody>
                    <a:bodyPr/>
                    <a:lstStyle/>
                    <a:p>
                      <a:pPr algn="ctr" fontAlgn="b"/>
                      <a:r>
                        <a:rPr lang="en-US" sz="900" b="1" i="0" u="none" strike="noStrike">
                          <a:solidFill>
                            <a:srgbClr val="264A60"/>
                          </a:solidFill>
                          <a:effectLst/>
                          <a:latin typeface="Arial" panose="020B0604020202020204" pitchFamily="34" charset="0"/>
                        </a:rPr>
                        <a:t>7 Measure Twice</a:t>
                      </a:r>
                    </a:p>
                  </a:txBody>
                  <a:tcPr marL="7903" marR="7903" marT="7903" marB="0" anchor="b">
                    <a:lnL>
                      <a:noFill/>
                    </a:lnL>
                    <a:lnR>
                      <a:noFill/>
                    </a:lnR>
                    <a:lnT>
                      <a:noFill/>
                    </a:lnT>
                    <a:lnB>
                      <a:noFill/>
                    </a:lnB>
                    <a:solidFill>
                      <a:srgbClr val="C6E0B4"/>
                    </a:solidFill>
                  </a:tcPr>
                </a:tc>
                <a:tc>
                  <a:txBody>
                    <a:bodyPr/>
                    <a:lstStyle/>
                    <a:p>
                      <a:pPr algn="ctr" fontAlgn="b"/>
                      <a:r>
                        <a:rPr lang="en-US" sz="900" b="1" i="0" u="none" strike="noStrike">
                          <a:solidFill>
                            <a:srgbClr val="264A60"/>
                          </a:solidFill>
                          <a:effectLst/>
                          <a:latin typeface="Arial" panose="020B0604020202020204" pitchFamily="34" charset="0"/>
                        </a:rPr>
                        <a:t>8 Devoted</a:t>
                      </a:r>
                    </a:p>
                  </a:txBody>
                  <a:tcPr marL="7903" marR="7903" marT="7903" marB="0" anchor="b">
                    <a:lnL>
                      <a:noFill/>
                    </a:lnL>
                    <a:lnR>
                      <a:noFill/>
                    </a:lnR>
                    <a:lnT>
                      <a:noFill/>
                    </a:lnT>
                    <a:lnB>
                      <a:noFill/>
                    </a:lnB>
                    <a:solidFill>
                      <a:srgbClr val="DDEBF7"/>
                    </a:solidFill>
                  </a:tcPr>
                </a:tc>
                <a:extLst>
                  <a:ext uri="{0D108BD9-81ED-4DB2-BD59-A6C34878D82A}">
                    <a16:rowId xmlns:a16="http://schemas.microsoft.com/office/drawing/2014/main" xmlns="" val="1326635353"/>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11697</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546</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513</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154</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1100</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610</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2947</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4603</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1224</a:t>
                      </a:r>
                    </a:p>
                  </a:txBody>
                  <a:tcPr marL="7903" marR="7903" marT="7903" marB="0" anchor="b">
                    <a:lnL>
                      <a:noFill/>
                    </a:lnL>
                    <a:lnR>
                      <a:noFill/>
                    </a:lnR>
                    <a:lnT>
                      <a:noFill/>
                    </a:lnT>
                    <a:lnB>
                      <a:noFill/>
                    </a:lnB>
                  </a:tcPr>
                </a:tc>
                <a:extLst>
                  <a:ext uri="{0D108BD9-81ED-4DB2-BD59-A6C34878D82A}">
                    <a16:rowId xmlns:a16="http://schemas.microsoft.com/office/drawing/2014/main" xmlns="" val="1913152944"/>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100%</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5%</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9%</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5%</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25%</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39%</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10%</a:t>
                      </a:r>
                    </a:p>
                  </a:txBody>
                  <a:tcPr marL="7903" marR="7903" marT="7903" marB="0" anchor="b">
                    <a:lnL>
                      <a:noFill/>
                    </a:lnL>
                    <a:lnR>
                      <a:noFill/>
                    </a:lnR>
                    <a:lnT>
                      <a:noFill/>
                    </a:lnT>
                    <a:lnB>
                      <a:noFill/>
                    </a:lnB>
                  </a:tcPr>
                </a:tc>
                <a:extLst>
                  <a:ext uri="{0D108BD9-81ED-4DB2-BD59-A6C34878D82A}">
                    <a16:rowId xmlns:a16="http://schemas.microsoft.com/office/drawing/2014/main" xmlns="" val="3742934690"/>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extLst>
                  <a:ext uri="{0D108BD9-81ED-4DB2-BD59-A6C34878D82A}">
                    <a16:rowId xmlns:a16="http://schemas.microsoft.com/office/drawing/2014/main" xmlns="" val="3847386006"/>
                  </a:ext>
                </a:extLst>
              </a:tr>
              <a:tr h="218304">
                <a:tc gridSpan="2">
                  <a:txBody>
                    <a:bodyPr/>
                    <a:lstStyle/>
                    <a:p>
                      <a:pPr algn="l" fontAlgn="b"/>
                      <a:r>
                        <a:rPr lang="en-US" sz="1050" b="0" i="0" u="none" strike="noStrike">
                          <a:solidFill>
                            <a:srgbClr val="000000"/>
                          </a:solidFill>
                          <a:effectLst/>
                          <a:latin typeface="Calibri" panose="020F0502020204030204" pitchFamily="34" charset="0"/>
                        </a:rPr>
                        <a:t>Revenue 15-16 Contribution</a:t>
                      </a:r>
                    </a:p>
                  </a:txBody>
                  <a:tcPr marL="7903" marR="7903" marT="7903" marB="0" anchor="b">
                    <a:lnL>
                      <a:noFill/>
                    </a:lnL>
                    <a:lnR>
                      <a:noFill/>
                    </a:lnR>
                    <a:lnT>
                      <a:noFill/>
                    </a:lnT>
                    <a:lnB>
                      <a:noFill/>
                    </a:lnB>
                  </a:tcPr>
                </a:tc>
                <a:tc hMerge="1">
                  <a:txBody>
                    <a:bodyPr/>
                    <a:lstStyle/>
                    <a:p>
                      <a:endParaRPr lang="en-US"/>
                    </a:p>
                  </a:txBody>
                  <a:tcPr/>
                </a:tc>
                <a:tc>
                  <a:txBody>
                    <a:bodyPr/>
                    <a:lstStyle/>
                    <a:p>
                      <a:pPr algn="r" fontAlgn="b"/>
                      <a:r>
                        <a:rPr lang="en-US" sz="1050" b="0" i="0" u="none" strike="noStrike">
                          <a:solidFill>
                            <a:srgbClr val="000000"/>
                          </a:solidFill>
                          <a:effectLst/>
                          <a:latin typeface="Calibri" panose="020F0502020204030204" pitchFamily="34" charset="0"/>
                        </a:rPr>
                        <a:t>100%</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1%</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10%</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23%</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42%</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11%</a:t>
                      </a:r>
                    </a:p>
                  </a:txBody>
                  <a:tcPr marL="7903" marR="7903" marT="7903" marB="0" anchor="b">
                    <a:lnL>
                      <a:noFill/>
                    </a:lnL>
                    <a:lnR>
                      <a:noFill/>
                    </a:lnR>
                    <a:lnT>
                      <a:noFill/>
                    </a:lnT>
                    <a:lnB>
                      <a:noFill/>
                    </a:lnB>
                    <a:solidFill>
                      <a:srgbClr val="9BC2E6"/>
                    </a:solidFill>
                  </a:tcPr>
                </a:tc>
                <a:extLst>
                  <a:ext uri="{0D108BD9-81ED-4DB2-BD59-A6C34878D82A}">
                    <a16:rowId xmlns:a16="http://schemas.microsoft.com/office/drawing/2014/main" xmlns="" val="1724588225"/>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extLst>
                  <a:ext uri="{0D108BD9-81ED-4DB2-BD59-A6C34878D82A}">
                    <a16:rowId xmlns:a16="http://schemas.microsoft.com/office/drawing/2014/main" xmlns="" val="3798137780"/>
                  </a:ext>
                </a:extLst>
              </a:tr>
              <a:tr h="218304">
                <a:tc>
                  <a:txBody>
                    <a:bodyPr/>
                    <a:lstStyle/>
                    <a:p>
                      <a:pPr algn="l" fontAlgn="b"/>
                      <a:r>
                        <a:rPr lang="en-US" sz="1050" b="0" i="0" u="none" strike="noStrike">
                          <a:solidFill>
                            <a:srgbClr val="000000"/>
                          </a:solidFill>
                          <a:effectLst/>
                          <a:latin typeface="Calibri" panose="020F0502020204030204" pitchFamily="34" charset="0"/>
                        </a:rPr>
                        <a:t>Revenue 15-16</a:t>
                      </a:r>
                    </a:p>
                  </a:txBody>
                  <a:tcPr marL="7903" marR="7903" marT="7903" marB="0" anchor="b">
                    <a:lnL>
                      <a:noFill/>
                    </a:lnL>
                    <a:lnR>
                      <a:noFill/>
                    </a:lnR>
                    <a:lnT>
                      <a:noFill/>
                    </a:lnT>
                    <a:lnB>
                      <a:noFill/>
                    </a:lnB>
                  </a:tcPr>
                </a:tc>
                <a:tc>
                  <a:txBody>
                    <a:bodyPr/>
                    <a:lstStyle/>
                    <a:p>
                      <a:pPr algn="l" fontAlgn="b"/>
                      <a:r>
                        <a:rPr lang="en-US" sz="1050" b="0" i="0" u="none" strike="noStrike">
                          <a:solidFill>
                            <a:srgbClr val="000000"/>
                          </a:solidFill>
                          <a:effectLst/>
                          <a:latin typeface="Calibri" panose="020F0502020204030204" pitchFamily="34" charset="0"/>
                        </a:rPr>
                        <a:t>H - revenue&gt;$10821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100%</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0%</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9%</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18%</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5%</a:t>
                      </a:r>
                    </a:p>
                  </a:txBody>
                  <a:tcPr marL="7903" marR="7903" marT="7903" marB="0" anchor="b">
                    <a:lnL>
                      <a:noFill/>
                    </a:lnL>
                    <a:lnR>
                      <a:noFill/>
                    </a:lnR>
                    <a:lnT>
                      <a:noFill/>
                    </a:lnT>
                    <a:lnB>
                      <a:noFill/>
                    </a:lnB>
                  </a:tcPr>
                </a:tc>
                <a:extLst>
                  <a:ext uri="{0D108BD9-81ED-4DB2-BD59-A6C34878D82A}">
                    <a16:rowId xmlns:a16="http://schemas.microsoft.com/office/drawing/2014/main" xmlns="" val="1157100368"/>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r>
                        <a:rPr lang="en-US" sz="1050" b="0" i="0" u="none" strike="noStrike">
                          <a:solidFill>
                            <a:srgbClr val="000000"/>
                          </a:solidFill>
                          <a:effectLst/>
                          <a:latin typeface="Calibri" panose="020F0502020204030204" pitchFamily="34" charset="0"/>
                        </a:rPr>
                        <a:t>L  - revenue&lt;$10821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100%</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3%</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3%</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5%</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3%</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16%</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6%</a:t>
                      </a:r>
                    </a:p>
                  </a:txBody>
                  <a:tcPr marL="7903" marR="7903" marT="7903" marB="0" anchor="b">
                    <a:lnL>
                      <a:noFill/>
                    </a:lnL>
                    <a:lnR>
                      <a:noFill/>
                    </a:lnR>
                    <a:lnT>
                      <a:noFill/>
                    </a:lnT>
                    <a:lnB>
                      <a:noFill/>
                    </a:lnB>
                  </a:tcPr>
                </a:tc>
                <a:extLst>
                  <a:ext uri="{0D108BD9-81ED-4DB2-BD59-A6C34878D82A}">
                    <a16:rowId xmlns:a16="http://schemas.microsoft.com/office/drawing/2014/main" xmlns="" val="2596717610"/>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extLst>
                  <a:ext uri="{0D108BD9-81ED-4DB2-BD59-A6C34878D82A}">
                    <a16:rowId xmlns:a16="http://schemas.microsoft.com/office/drawing/2014/main" xmlns="" val="4173010574"/>
                  </a:ext>
                </a:extLst>
              </a:tr>
              <a:tr h="360201">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ctr" fontAlgn="ctr"/>
                      <a:r>
                        <a:rPr lang="en-US" sz="900" b="1" i="0" u="none" strike="noStrike">
                          <a:solidFill>
                            <a:srgbClr val="264A60"/>
                          </a:solidFill>
                          <a:effectLst/>
                          <a:latin typeface="Arial" panose="020B0604020202020204" pitchFamily="34" charset="0"/>
                        </a:rPr>
                        <a:t>New 15/16 cruiser, Any Cruise</a:t>
                      </a:r>
                    </a:p>
                  </a:txBody>
                  <a:tcPr marL="7903" marR="7903" marT="7903" marB="0" anchor="ctr">
                    <a:lnL>
                      <a:noFill/>
                    </a:lnL>
                    <a:lnR>
                      <a:noFill/>
                    </a:lnR>
                    <a:lnT>
                      <a:noFill/>
                    </a:lnT>
                    <a:lnB>
                      <a:noFill/>
                    </a:lnB>
                    <a:solidFill>
                      <a:srgbClr val="B4C6E7"/>
                    </a:solidFill>
                  </a:tcPr>
                </a:tc>
                <a:tc>
                  <a:txBody>
                    <a:bodyPr/>
                    <a:lstStyle/>
                    <a:p>
                      <a:pPr algn="ctr" fontAlgn="b"/>
                      <a:r>
                        <a:rPr lang="en-US" sz="900" b="1" i="0" u="none" strike="noStrike">
                          <a:solidFill>
                            <a:srgbClr val="264A60"/>
                          </a:solidFill>
                          <a:effectLst/>
                          <a:latin typeface="Arial" panose="020B0604020202020204" pitchFamily="34" charset="0"/>
                        </a:rPr>
                        <a:t>Total</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1 Expressive</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2 Driven</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3 At Capacity</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4 Rock Steady</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5 Down to Earth</a:t>
                      </a:r>
                    </a:p>
                  </a:txBody>
                  <a:tcPr marL="7903" marR="7903" marT="7903" marB="0" anchor="b">
                    <a:lnL>
                      <a:noFill/>
                    </a:lnL>
                    <a:lnR>
                      <a:noFill/>
                    </a:lnR>
                    <a:lnT>
                      <a:noFill/>
                    </a:lnT>
                    <a:lnB>
                      <a:noFill/>
                    </a:lnB>
                    <a:solidFill>
                      <a:srgbClr val="DDEBF7"/>
                    </a:solidFill>
                  </a:tcPr>
                </a:tc>
                <a:tc>
                  <a:txBody>
                    <a:bodyPr/>
                    <a:lstStyle/>
                    <a:p>
                      <a:pPr algn="ctr" fontAlgn="b"/>
                      <a:r>
                        <a:rPr lang="en-US" sz="900" b="1" i="0" u="none" strike="noStrike">
                          <a:solidFill>
                            <a:srgbClr val="264A60"/>
                          </a:solidFill>
                          <a:effectLst/>
                          <a:latin typeface="Arial" panose="020B0604020202020204" pitchFamily="34" charset="0"/>
                        </a:rPr>
                        <a:t>6 Sophisticated</a:t>
                      </a:r>
                    </a:p>
                  </a:txBody>
                  <a:tcPr marL="7903" marR="7903" marT="7903" marB="0" anchor="b">
                    <a:lnL>
                      <a:noFill/>
                    </a:lnL>
                    <a:lnR>
                      <a:noFill/>
                    </a:lnR>
                    <a:lnT>
                      <a:noFill/>
                    </a:lnT>
                    <a:lnB>
                      <a:noFill/>
                    </a:lnB>
                    <a:solidFill>
                      <a:srgbClr val="C6E0B4"/>
                    </a:solidFill>
                  </a:tcPr>
                </a:tc>
                <a:tc>
                  <a:txBody>
                    <a:bodyPr/>
                    <a:lstStyle/>
                    <a:p>
                      <a:pPr algn="ctr" fontAlgn="b"/>
                      <a:r>
                        <a:rPr lang="en-US" sz="900" b="1" i="0" u="none" strike="noStrike">
                          <a:solidFill>
                            <a:srgbClr val="264A60"/>
                          </a:solidFill>
                          <a:effectLst/>
                          <a:latin typeface="Arial" panose="020B0604020202020204" pitchFamily="34" charset="0"/>
                        </a:rPr>
                        <a:t>7 Measure Twice</a:t>
                      </a:r>
                    </a:p>
                  </a:txBody>
                  <a:tcPr marL="7903" marR="7903" marT="7903" marB="0" anchor="b">
                    <a:lnL>
                      <a:noFill/>
                    </a:lnL>
                    <a:lnR>
                      <a:noFill/>
                    </a:lnR>
                    <a:lnT>
                      <a:noFill/>
                    </a:lnT>
                    <a:lnB>
                      <a:noFill/>
                    </a:lnB>
                    <a:solidFill>
                      <a:srgbClr val="C6E0B4"/>
                    </a:solidFill>
                  </a:tcPr>
                </a:tc>
                <a:tc>
                  <a:txBody>
                    <a:bodyPr/>
                    <a:lstStyle/>
                    <a:p>
                      <a:pPr algn="ctr" fontAlgn="b"/>
                      <a:r>
                        <a:rPr lang="en-US" sz="900" b="1" i="0" u="none" strike="noStrike">
                          <a:solidFill>
                            <a:srgbClr val="264A60"/>
                          </a:solidFill>
                          <a:effectLst/>
                          <a:latin typeface="Arial" panose="020B0604020202020204" pitchFamily="34" charset="0"/>
                        </a:rPr>
                        <a:t>8 Devoted</a:t>
                      </a:r>
                    </a:p>
                  </a:txBody>
                  <a:tcPr marL="7903" marR="7903" marT="7903" marB="0" anchor="b">
                    <a:lnL>
                      <a:noFill/>
                    </a:lnL>
                    <a:lnR>
                      <a:noFill/>
                    </a:lnR>
                    <a:lnT>
                      <a:noFill/>
                    </a:lnT>
                    <a:lnB>
                      <a:noFill/>
                    </a:lnB>
                    <a:solidFill>
                      <a:srgbClr val="DDEBF7"/>
                    </a:solidFill>
                  </a:tcPr>
                </a:tc>
                <a:extLst>
                  <a:ext uri="{0D108BD9-81ED-4DB2-BD59-A6C34878D82A}">
                    <a16:rowId xmlns:a16="http://schemas.microsoft.com/office/drawing/2014/main" xmlns="" val="2524483521"/>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r" fontAlgn="b"/>
                      <a:r>
                        <a:rPr lang="en-US" sz="1050" b="0" i="0" u="none" strike="noStrike" dirty="0">
                          <a:solidFill>
                            <a:srgbClr val="000000"/>
                          </a:solidFill>
                          <a:effectLst/>
                          <a:latin typeface="Calibri" panose="020F0502020204030204" pitchFamily="34" charset="0"/>
                        </a:rPr>
                        <a:t>4569</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198</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197</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67</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512</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284</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1342</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1576</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393</a:t>
                      </a:r>
                    </a:p>
                  </a:txBody>
                  <a:tcPr marL="7903" marR="7903" marT="7903" marB="0" anchor="b">
                    <a:lnL>
                      <a:noFill/>
                    </a:lnL>
                    <a:lnR>
                      <a:noFill/>
                    </a:lnR>
                    <a:lnT>
                      <a:noFill/>
                    </a:lnT>
                    <a:lnB>
                      <a:noFill/>
                    </a:lnB>
                  </a:tcPr>
                </a:tc>
                <a:extLst>
                  <a:ext uri="{0D108BD9-81ED-4DB2-BD59-A6C34878D82A}">
                    <a16:rowId xmlns:a16="http://schemas.microsoft.com/office/drawing/2014/main" xmlns="" val="2132118378"/>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100%</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6%</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29%</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34%</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9%</a:t>
                      </a:r>
                    </a:p>
                  </a:txBody>
                  <a:tcPr marL="7903" marR="7903" marT="7903" marB="0" anchor="b">
                    <a:lnL>
                      <a:noFill/>
                    </a:lnL>
                    <a:lnR>
                      <a:noFill/>
                    </a:lnR>
                    <a:lnT>
                      <a:noFill/>
                    </a:lnT>
                    <a:lnB>
                      <a:noFill/>
                    </a:lnB>
                  </a:tcPr>
                </a:tc>
                <a:extLst>
                  <a:ext uri="{0D108BD9-81ED-4DB2-BD59-A6C34878D82A}">
                    <a16:rowId xmlns:a16="http://schemas.microsoft.com/office/drawing/2014/main" xmlns="" val="1829018392"/>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extLst>
                  <a:ext uri="{0D108BD9-81ED-4DB2-BD59-A6C34878D82A}">
                    <a16:rowId xmlns:a16="http://schemas.microsoft.com/office/drawing/2014/main" xmlns="" val="2806964498"/>
                  </a:ext>
                </a:extLst>
              </a:tr>
              <a:tr h="218304">
                <a:tc gridSpan="2">
                  <a:txBody>
                    <a:bodyPr/>
                    <a:lstStyle/>
                    <a:p>
                      <a:pPr algn="l" fontAlgn="b"/>
                      <a:r>
                        <a:rPr lang="en-US" sz="1050" b="0" i="0" u="none" strike="noStrike">
                          <a:solidFill>
                            <a:srgbClr val="000000"/>
                          </a:solidFill>
                          <a:effectLst/>
                          <a:latin typeface="Calibri" panose="020F0502020204030204" pitchFamily="34" charset="0"/>
                        </a:rPr>
                        <a:t>Revenue 15-16 Contribution</a:t>
                      </a:r>
                    </a:p>
                  </a:txBody>
                  <a:tcPr marL="7903" marR="7903" marT="7903" marB="0" anchor="b">
                    <a:lnL>
                      <a:noFill/>
                    </a:lnL>
                    <a:lnR>
                      <a:noFill/>
                    </a:lnR>
                    <a:lnT>
                      <a:noFill/>
                    </a:lnT>
                    <a:lnB>
                      <a:noFill/>
                    </a:lnB>
                  </a:tcPr>
                </a:tc>
                <a:tc hMerge="1">
                  <a:txBody>
                    <a:bodyPr/>
                    <a:lstStyle/>
                    <a:p>
                      <a:endParaRPr lang="en-US"/>
                    </a:p>
                  </a:txBody>
                  <a:tcPr/>
                </a:tc>
                <a:tc>
                  <a:txBody>
                    <a:bodyPr/>
                    <a:lstStyle/>
                    <a:p>
                      <a:pPr algn="r" fontAlgn="b"/>
                      <a:r>
                        <a:rPr lang="en-US" sz="1050" b="0" i="0" u="none" strike="noStrike">
                          <a:solidFill>
                            <a:srgbClr val="000000"/>
                          </a:solidFill>
                          <a:effectLst/>
                          <a:latin typeface="Calibri" panose="020F0502020204030204" pitchFamily="34" charset="0"/>
                        </a:rPr>
                        <a:t>100%</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1%</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12%</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6%</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28%</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36%</a:t>
                      </a:r>
                    </a:p>
                  </a:txBody>
                  <a:tcPr marL="7903" marR="7903" marT="7903" marB="0" anchor="b">
                    <a:lnL>
                      <a:noFill/>
                    </a:lnL>
                    <a:lnR>
                      <a:noFill/>
                    </a:lnR>
                    <a:lnT>
                      <a:noFill/>
                    </a:lnT>
                    <a:lnB>
                      <a:noFill/>
                    </a:lnB>
                    <a:solidFill>
                      <a:srgbClr val="9BC2E6"/>
                    </a:solidFill>
                  </a:tcPr>
                </a:tc>
                <a:tc>
                  <a:txBody>
                    <a:bodyPr/>
                    <a:lstStyle/>
                    <a:p>
                      <a:pPr algn="r" fontAlgn="b"/>
                      <a:r>
                        <a:rPr lang="en-US" sz="1050" b="0" i="0" u="none" strike="noStrike">
                          <a:solidFill>
                            <a:srgbClr val="000000"/>
                          </a:solidFill>
                          <a:effectLst/>
                          <a:latin typeface="Calibri" panose="020F0502020204030204" pitchFamily="34" charset="0"/>
                        </a:rPr>
                        <a:t>8%</a:t>
                      </a:r>
                    </a:p>
                  </a:txBody>
                  <a:tcPr marL="7903" marR="7903" marT="7903" marB="0" anchor="b">
                    <a:lnL>
                      <a:noFill/>
                    </a:lnL>
                    <a:lnR>
                      <a:noFill/>
                    </a:lnR>
                    <a:lnT>
                      <a:noFill/>
                    </a:lnT>
                    <a:lnB>
                      <a:noFill/>
                    </a:lnB>
                    <a:solidFill>
                      <a:srgbClr val="9BC2E6"/>
                    </a:solidFill>
                  </a:tcPr>
                </a:tc>
                <a:extLst>
                  <a:ext uri="{0D108BD9-81ED-4DB2-BD59-A6C34878D82A}">
                    <a16:rowId xmlns:a16="http://schemas.microsoft.com/office/drawing/2014/main" xmlns="" val="1433200288"/>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extLst>
                  <a:ext uri="{0D108BD9-81ED-4DB2-BD59-A6C34878D82A}">
                    <a16:rowId xmlns:a16="http://schemas.microsoft.com/office/drawing/2014/main" xmlns="" val="2235308108"/>
                  </a:ext>
                </a:extLst>
              </a:tr>
              <a:tr h="218304">
                <a:tc>
                  <a:txBody>
                    <a:bodyPr/>
                    <a:lstStyle/>
                    <a:p>
                      <a:pPr algn="l" fontAlgn="b"/>
                      <a:r>
                        <a:rPr lang="en-US" sz="1050" b="0" i="0" u="none" strike="noStrike">
                          <a:solidFill>
                            <a:srgbClr val="000000"/>
                          </a:solidFill>
                          <a:effectLst/>
                          <a:latin typeface="Calibri" panose="020F0502020204030204" pitchFamily="34" charset="0"/>
                        </a:rPr>
                        <a:t>Revenue 15-16</a:t>
                      </a:r>
                    </a:p>
                  </a:txBody>
                  <a:tcPr marL="7903" marR="7903" marT="7903" marB="0" anchor="b">
                    <a:lnL>
                      <a:noFill/>
                    </a:lnL>
                    <a:lnR>
                      <a:noFill/>
                    </a:lnR>
                    <a:lnT>
                      <a:noFill/>
                    </a:lnT>
                    <a:lnB>
                      <a:noFill/>
                    </a:lnB>
                  </a:tcPr>
                </a:tc>
                <a:tc>
                  <a:txBody>
                    <a:bodyPr/>
                    <a:lstStyle/>
                    <a:p>
                      <a:pPr algn="l" fontAlgn="b"/>
                      <a:r>
                        <a:rPr lang="en-US" sz="1050" b="0" i="0" u="none" strike="noStrike">
                          <a:solidFill>
                            <a:srgbClr val="000000"/>
                          </a:solidFill>
                          <a:effectLst/>
                          <a:latin typeface="Calibri" panose="020F0502020204030204" pitchFamily="34" charset="0"/>
                        </a:rPr>
                        <a:t>H - revenue&gt;$10821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100%</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6%</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3%</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12%</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17%</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4%</a:t>
                      </a:r>
                    </a:p>
                  </a:txBody>
                  <a:tcPr marL="7903" marR="7903" marT="7903" marB="0" anchor="b">
                    <a:lnL>
                      <a:noFill/>
                    </a:lnL>
                    <a:lnR>
                      <a:noFill/>
                    </a:lnR>
                    <a:lnT>
                      <a:noFill/>
                    </a:lnT>
                    <a:lnB>
                      <a:noFill/>
                    </a:lnB>
                  </a:tcPr>
                </a:tc>
                <a:extLst>
                  <a:ext uri="{0D108BD9-81ED-4DB2-BD59-A6C34878D82A}">
                    <a16:rowId xmlns:a16="http://schemas.microsoft.com/office/drawing/2014/main" xmlns="" val="3900749215"/>
                  </a:ext>
                </a:extLst>
              </a:tr>
              <a:tr h="218304">
                <a:tc>
                  <a:txBody>
                    <a:bodyPr/>
                    <a:lstStyle/>
                    <a:p>
                      <a:pPr algn="l" fontAlgn="b"/>
                      <a:endParaRPr lang="en-US" sz="1050" b="0" i="0" u="none" strike="noStrike">
                        <a:solidFill>
                          <a:srgbClr val="000000"/>
                        </a:solidFill>
                        <a:effectLst/>
                        <a:latin typeface="Calibri" panose="020F0502020204030204" pitchFamily="34" charset="0"/>
                      </a:endParaRPr>
                    </a:p>
                  </a:txBody>
                  <a:tcPr marL="7903" marR="7903" marT="7903" marB="0" anchor="b">
                    <a:lnL>
                      <a:noFill/>
                    </a:lnL>
                    <a:lnR>
                      <a:noFill/>
                    </a:lnR>
                    <a:lnT>
                      <a:noFill/>
                    </a:lnT>
                    <a:lnB>
                      <a:noFill/>
                    </a:lnB>
                  </a:tcPr>
                </a:tc>
                <a:tc>
                  <a:txBody>
                    <a:bodyPr/>
                    <a:lstStyle/>
                    <a:p>
                      <a:pPr algn="l" fontAlgn="b"/>
                      <a:r>
                        <a:rPr lang="en-US" sz="1050" b="0" i="0" u="none" strike="noStrike">
                          <a:solidFill>
                            <a:srgbClr val="000000"/>
                          </a:solidFill>
                          <a:effectLst/>
                          <a:latin typeface="Calibri" panose="020F0502020204030204" pitchFamily="34" charset="0"/>
                        </a:rPr>
                        <a:t>L  - revenue&lt;$10821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100%</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2%</a:t>
                      </a:r>
                    </a:p>
                  </a:txBody>
                  <a:tcPr marL="7903" marR="7903" marT="7903" marB="0" anchor="b">
                    <a:lnL>
                      <a:noFill/>
                    </a:lnL>
                    <a:lnR>
                      <a:noFill/>
                    </a:lnR>
                    <a:lnT>
                      <a:noFill/>
                    </a:lnT>
                    <a:lnB>
                      <a:noFill/>
                    </a:lnB>
                  </a:tcPr>
                </a:tc>
                <a:tc>
                  <a:txBody>
                    <a:bodyPr/>
                    <a:lstStyle/>
                    <a:p>
                      <a:pPr algn="r" fontAlgn="b"/>
                      <a:r>
                        <a:rPr lang="en-US" sz="1050" b="0" i="0" u="none" strike="noStrike" dirty="0">
                          <a:solidFill>
                            <a:srgbClr val="000000"/>
                          </a:solidFill>
                          <a:effectLst/>
                          <a:latin typeface="Calibri" panose="020F0502020204030204" pitchFamily="34" charset="0"/>
                        </a:rPr>
                        <a:t>2%</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6%</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3%</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17%</a:t>
                      </a:r>
                    </a:p>
                  </a:txBody>
                  <a:tcPr marL="7903" marR="7903" marT="7903" marB="0" anchor="b">
                    <a:lnL>
                      <a:noFill/>
                    </a:lnL>
                    <a:lnR>
                      <a:noFill/>
                    </a:lnR>
                    <a:lnT>
                      <a:noFill/>
                    </a:lnT>
                    <a:lnB>
                      <a:noFill/>
                    </a:lnB>
                  </a:tcPr>
                </a:tc>
                <a:tc>
                  <a:txBody>
                    <a:bodyPr/>
                    <a:lstStyle/>
                    <a:p>
                      <a:pPr algn="r" fontAlgn="b"/>
                      <a:r>
                        <a:rPr lang="en-US" sz="1050" b="0" i="0" u="none" strike="noStrike">
                          <a:solidFill>
                            <a:srgbClr val="000000"/>
                          </a:solidFill>
                          <a:effectLst/>
                          <a:latin typeface="Calibri" panose="020F0502020204030204" pitchFamily="34" charset="0"/>
                        </a:rPr>
                        <a:t>18%</a:t>
                      </a:r>
                    </a:p>
                  </a:txBody>
                  <a:tcPr marL="7903" marR="7903" marT="7903" marB="0" anchor="b">
                    <a:lnL>
                      <a:noFill/>
                    </a:lnL>
                    <a:lnR>
                      <a:noFill/>
                    </a:lnR>
                    <a:lnT>
                      <a:noFill/>
                    </a:lnT>
                    <a:lnB>
                      <a:noFill/>
                    </a:lnB>
                  </a:tcPr>
                </a:tc>
                <a:tc>
                  <a:txBody>
                    <a:bodyPr/>
                    <a:lstStyle/>
                    <a:p>
                      <a:pPr algn="r" fontAlgn="b"/>
                      <a:r>
                        <a:rPr lang="en-US" sz="1050" b="0" i="0" u="none" strike="noStrike" dirty="0">
                          <a:solidFill>
                            <a:srgbClr val="000000"/>
                          </a:solidFill>
                          <a:effectLst/>
                          <a:latin typeface="Calibri" panose="020F0502020204030204" pitchFamily="34" charset="0"/>
                        </a:rPr>
                        <a:t>5%</a:t>
                      </a:r>
                    </a:p>
                  </a:txBody>
                  <a:tcPr marL="7903" marR="7903" marT="7903" marB="0" anchor="b">
                    <a:lnL>
                      <a:noFill/>
                    </a:lnL>
                    <a:lnR>
                      <a:noFill/>
                    </a:lnR>
                    <a:lnT>
                      <a:noFill/>
                    </a:lnT>
                    <a:lnB>
                      <a:noFill/>
                    </a:lnB>
                  </a:tcPr>
                </a:tc>
                <a:extLst>
                  <a:ext uri="{0D108BD9-81ED-4DB2-BD59-A6C34878D82A}">
                    <a16:rowId xmlns:a16="http://schemas.microsoft.com/office/drawing/2014/main" xmlns="" val="1091894495"/>
                  </a:ext>
                </a:extLst>
              </a:tr>
            </a:tbl>
          </a:graphicData>
        </a:graphic>
      </p:graphicFrame>
    </p:spTree>
    <p:extLst>
      <p:ext uri="{BB962C8B-B14F-4D97-AF65-F5344CB8AC3E}">
        <p14:creationId xmlns:p14="http://schemas.microsoft.com/office/powerpoint/2010/main" val="2681261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461351" cy="493821"/>
          </a:xfrm>
        </p:spPr>
        <p:txBody>
          <a:bodyPr>
            <a:normAutofit fontScale="90000"/>
          </a:bodyPr>
          <a:lstStyle/>
          <a:p>
            <a:r>
              <a:rPr lang="en-US" dirty="0" err="1"/>
              <a:t>Motivemix</a:t>
            </a:r>
            <a:r>
              <a:rPr lang="en-US" dirty="0"/>
              <a:t> x revenue</a:t>
            </a:r>
            <a:br>
              <a:rPr lang="en-US" dirty="0"/>
            </a:br>
            <a:r>
              <a:rPr lang="en-US" dirty="0"/>
              <a:t> </a:t>
            </a:r>
          </a:p>
        </p:txBody>
      </p:sp>
      <p:sp>
        <p:nvSpPr>
          <p:cNvPr id="21" name="TextBox 20"/>
          <p:cNvSpPr txBox="1"/>
          <p:nvPr/>
        </p:nvSpPr>
        <p:spPr>
          <a:xfrm>
            <a:off x="1251678" y="2120376"/>
            <a:ext cx="9833089" cy="2554545"/>
          </a:xfrm>
          <a:prstGeom prst="rect">
            <a:avLst/>
          </a:prstGeom>
          <a:noFill/>
        </p:spPr>
        <p:txBody>
          <a:bodyPr wrap="square" rtlCol="0">
            <a:spAutoFit/>
          </a:bodyPr>
          <a:lstStyle/>
          <a:p>
            <a:pPr>
              <a:defRPr/>
            </a:pPr>
            <a:r>
              <a:rPr lang="en-US" altLang="zh-CN" sz="3200" dirty="0">
                <a:solidFill>
                  <a:schemeClr val="tx2">
                    <a:lumMod val="65000"/>
                    <a:lumOff val="35000"/>
                  </a:schemeClr>
                </a:solidFill>
                <a:latin typeface="Franklin Gothic Medium"/>
                <a:cs typeface="Franklin Gothic Medium"/>
              </a:rPr>
              <a:t>What do we have as predictors? (X’s)</a:t>
            </a:r>
          </a:p>
          <a:p>
            <a:pPr marL="342900" indent="-342900">
              <a:buFont typeface="Arial" panose="020B0604020202020204" pitchFamily="34" charset="0"/>
              <a:buChar char="•"/>
              <a:defRPr/>
            </a:pPr>
            <a:r>
              <a:rPr lang="en-US" altLang="zh-CN" sz="3200" dirty="0"/>
              <a:t>KBM</a:t>
            </a:r>
          </a:p>
          <a:p>
            <a:pPr marL="342900" indent="-342900">
              <a:buFont typeface="Arial" panose="020B0604020202020204" pitchFamily="34" charset="0"/>
              <a:buChar char="•"/>
              <a:defRPr/>
            </a:pPr>
            <a:r>
              <a:rPr lang="en-US" altLang="zh-CN" sz="3200" dirty="0"/>
              <a:t>MindBase –Already successful!</a:t>
            </a:r>
          </a:p>
          <a:p>
            <a:pPr marL="342900" indent="-342900">
              <a:buFont typeface="Arial" panose="020B0604020202020204" pitchFamily="34" charset="0"/>
              <a:buChar char="•"/>
              <a:defRPr/>
            </a:pPr>
            <a:r>
              <a:rPr lang="en-US" altLang="zh-CN" sz="3200" b="1" dirty="0" err="1">
                <a:solidFill>
                  <a:srgbClr val="FFC000"/>
                </a:solidFill>
              </a:rPr>
              <a:t>MotiveMix</a:t>
            </a:r>
            <a:r>
              <a:rPr lang="en-US" altLang="zh-CN" sz="3200" b="1" dirty="0">
                <a:solidFill>
                  <a:srgbClr val="FFC000"/>
                </a:solidFill>
              </a:rPr>
              <a:t>    </a:t>
            </a:r>
            <a:r>
              <a:rPr lang="en-US" altLang="zh-CN" sz="3200" b="1" dirty="0">
                <a:solidFill>
                  <a:srgbClr val="FFC000"/>
                </a:solidFill>
                <a:sym typeface="Wingdings" panose="05000000000000000000" pitchFamily="2" charset="2"/>
              </a:rPr>
              <a:t>  how </a:t>
            </a:r>
            <a:r>
              <a:rPr lang="en-US" altLang="zh-CN" sz="3200" b="1" dirty="0" err="1">
                <a:solidFill>
                  <a:srgbClr val="FFC000"/>
                </a:solidFill>
                <a:sym typeface="Wingdings" panose="05000000000000000000" pitchFamily="2" charset="2"/>
              </a:rPr>
              <a:t>MotiveMix</a:t>
            </a:r>
            <a:r>
              <a:rPr lang="en-US" altLang="zh-CN" sz="3200" b="1" dirty="0">
                <a:solidFill>
                  <a:srgbClr val="FFC000"/>
                </a:solidFill>
                <a:sym typeface="Wingdings" panose="05000000000000000000" pitchFamily="2" charset="2"/>
              </a:rPr>
              <a:t> affects revenue? </a:t>
            </a:r>
            <a:endParaRPr lang="en-US" altLang="zh-CN" sz="3200" b="1" dirty="0">
              <a:solidFill>
                <a:srgbClr val="FFC000"/>
              </a:solidFill>
            </a:endParaRPr>
          </a:p>
          <a:p>
            <a:pPr marL="342900" indent="-342900">
              <a:buFont typeface="Arial" panose="020B0604020202020204" pitchFamily="34" charset="0"/>
              <a:buChar char="•"/>
              <a:defRPr/>
            </a:pPr>
            <a:r>
              <a:rPr lang="en-US" altLang="zh-CN" sz="3200" dirty="0"/>
              <a:t>Living Well</a:t>
            </a:r>
          </a:p>
        </p:txBody>
      </p:sp>
    </p:spTree>
    <p:extLst>
      <p:ext uri="{BB962C8B-B14F-4D97-AF65-F5344CB8AC3E}">
        <p14:creationId xmlns:p14="http://schemas.microsoft.com/office/powerpoint/2010/main" val="3856889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461351" cy="493821"/>
          </a:xfrm>
        </p:spPr>
        <p:txBody>
          <a:bodyPr>
            <a:normAutofit fontScale="90000"/>
          </a:bodyPr>
          <a:lstStyle/>
          <a:p>
            <a:r>
              <a:rPr lang="en-US" dirty="0"/>
              <a:t>A REALLY NEW WAY TO DO EXPLORATION</a:t>
            </a:r>
            <a:br>
              <a:rPr lang="en-US" dirty="0"/>
            </a:br>
            <a:r>
              <a:rPr lang="en-US" dirty="0"/>
              <a:t> </a:t>
            </a:r>
          </a:p>
        </p:txBody>
      </p:sp>
      <p:sp>
        <p:nvSpPr>
          <p:cNvPr id="21" name="TextBox 20"/>
          <p:cNvSpPr txBox="1"/>
          <p:nvPr/>
        </p:nvSpPr>
        <p:spPr>
          <a:xfrm>
            <a:off x="1251678" y="1317944"/>
            <a:ext cx="9833089" cy="1569660"/>
          </a:xfrm>
          <a:prstGeom prst="rect">
            <a:avLst/>
          </a:prstGeom>
          <a:noFill/>
        </p:spPr>
        <p:txBody>
          <a:bodyPr wrap="square" rtlCol="0">
            <a:spAutoFit/>
          </a:bodyPr>
          <a:lstStyle/>
          <a:p>
            <a:pPr>
              <a:defRPr/>
            </a:pPr>
            <a:r>
              <a:rPr lang="en-US" altLang="zh-CN" sz="3200" b="1" dirty="0" err="1">
                <a:solidFill>
                  <a:srgbClr val="FFC000"/>
                </a:solidFill>
              </a:rPr>
              <a:t>MotiveMix</a:t>
            </a:r>
            <a:r>
              <a:rPr lang="en-US" altLang="zh-CN" sz="3200" b="1" dirty="0">
                <a:solidFill>
                  <a:srgbClr val="FFC000"/>
                </a:solidFill>
              </a:rPr>
              <a:t>    </a:t>
            </a:r>
            <a:r>
              <a:rPr lang="en-US" altLang="zh-CN" sz="3200" b="1" dirty="0">
                <a:solidFill>
                  <a:srgbClr val="FFC000"/>
                </a:solidFill>
                <a:sym typeface="Wingdings" panose="05000000000000000000" pitchFamily="2" charset="2"/>
              </a:rPr>
              <a:t>  how </a:t>
            </a:r>
            <a:r>
              <a:rPr lang="en-US" altLang="zh-CN" sz="3200" b="1" dirty="0" err="1">
                <a:solidFill>
                  <a:srgbClr val="FFC000"/>
                </a:solidFill>
                <a:sym typeface="Wingdings" panose="05000000000000000000" pitchFamily="2" charset="2"/>
              </a:rPr>
              <a:t>MotiveMix</a:t>
            </a:r>
            <a:r>
              <a:rPr lang="en-US" altLang="zh-CN" sz="3200" b="1" dirty="0">
                <a:solidFill>
                  <a:srgbClr val="FFC000"/>
                </a:solidFill>
                <a:sym typeface="Wingdings" panose="05000000000000000000" pitchFamily="2" charset="2"/>
              </a:rPr>
              <a:t> affects revenue?</a:t>
            </a:r>
          </a:p>
          <a:p>
            <a:pPr>
              <a:defRPr/>
            </a:pPr>
            <a:endParaRPr lang="en-US" altLang="zh-CN" sz="3200" b="1" dirty="0">
              <a:solidFill>
                <a:srgbClr val="FFC000"/>
              </a:solidFill>
              <a:sym typeface="Wingdings" panose="05000000000000000000" pitchFamily="2" charset="2"/>
            </a:endParaRPr>
          </a:p>
          <a:p>
            <a:pPr>
              <a:defRPr/>
            </a:pPr>
            <a:r>
              <a:rPr lang="en-US" altLang="zh-CN" sz="3200" b="1" dirty="0">
                <a:solidFill>
                  <a:srgbClr val="FFC000"/>
                </a:solidFill>
                <a:sym typeface="Wingdings" panose="05000000000000000000" pitchFamily="2" charset="2"/>
              </a:rPr>
              <a:t> </a:t>
            </a:r>
            <a:endParaRPr lang="en-US" altLang="zh-CN" sz="3200" b="1" dirty="0">
              <a:solidFill>
                <a:srgbClr val="FFC000"/>
              </a:solidFill>
            </a:endParaRPr>
          </a:p>
        </p:txBody>
      </p:sp>
      <p:pic>
        <p:nvPicPr>
          <p:cNvPr id="4" name="Picture 3"/>
          <p:cNvPicPr/>
          <p:nvPr/>
        </p:nvPicPr>
        <p:blipFill rotWithShape="1">
          <a:blip r:embed="rId3"/>
          <a:srcRect l="22732"/>
          <a:stretch/>
        </p:blipFill>
        <p:spPr bwMode="auto">
          <a:xfrm>
            <a:off x="1251678" y="2085975"/>
            <a:ext cx="5621655" cy="4772025"/>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7185033" y="2241313"/>
            <a:ext cx="4347604" cy="1846659"/>
          </a:xfrm>
          <a:prstGeom prst="rect">
            <a:avLst/>
          </a:prstGeom>
        </p:spPr>
        <p:txBody>
          <a:bodyPr wrap="square">
            <a:spAutoFit/>
          </a:bodyPr>
          <a:lstStyle/>
          <a:p>
            <a:r>
              <a:rPr lang="en-US" sz="2000" i="1" dirty="0">
                <a:solidFill>
                  <a:srgbClr val="000000"/>
                </a:solidFill>
                <a:latin typeface="Open Sans"/>
              </a:rPr>
              <a:t>Goodman and </a:t>
            </a:r>
            <a:r>
              <a:rPr lang="en-US" sz="2000" i="1" dirty="0" err="1">
                <a:solidFill>
                  <a:srgbClr val="000000"/>
                </a:solidFill>
                <a:latin typeface="Open Sans"/>
              </a:rPr>
              <a:t>Kruskal’s</a:t>
            </a:r>
            <a:r>
              <a:rPr lang="en-US" sz="2000" i="1" dirty="0">
                <a:solidFill>
                  <a:srgbClr val="000000"/>
                </a:solidFill>
                <a:latin typeface="Open Sans"/>
              </a:rPr>
              <a:t> tau</a:t>
            </a:r>
          </a:p>
          <a:p>
            <a:r>
              <a:rPr lang="en-US" sz="2000" b="1" dirty="0"/>
              <a:t>Measuring association between </a:t>
            </a:r>
          </a:p>
          <a:p>
            <a:r>
              <a:rPr lang="en-US" sz="2000" b="1" dirty="0"/>
              <a:t>categorical variables</a:t>
            </a:r>
          </a:p>
          <a:p>
            <a:endParaRPr lang="en-US" i="1" dirty="0">
              <a:solidFill>
                <a:srgbClr val="000000"/>
              </a:solidFill>
              <a:latin typeface="Open Sans"/>
            </a:endParaRPr>
          </a:p>
          <a:p>
            <a:endParaRPr lang="en-US" i="1" dirty="0">
              <a:solidFill>
                <a:srgbClr val="000000"/>
              </a:solidFill>
              <a:latin typeface="Open Sans"/>
            </a:endParaRPr>
          </a:p>
          <a:p>
            <a:endParaRPr lang="en-US" dirty="0"/>
          </a:p>
        </p:txBody>
      </p:sp>
      <p:sp>
        <p:nvSpPr>
          <p:cNvPr id="5" name="Rectangle 4"/>
          <p:cNvSpPr/>
          <p:nvPr/>
        </p:nvSpPr>
        <p:spPr>
          <a:xfrm>
            <a:off x="7185033" y="3441641"/>
            <a:ext cx="4160991" cy="2585323"/>
          </a:xfrm>
          <a:prstGeom prst="rect">
            <a:avLst/>
          </a:prstGeom>
        </p:spPr>
        <p:txBody>
          <a:bodyPr wrap="square">
            <a:spAutoFit/>
          </a:bodyPr>
          <a:lstStyle/>
          <a:p>
            <a:r>
              <a:rPr lang="en-US" dirty="0"/>
              <a:t>The tau measure is based on the fraction of variability in the categorical variable y that can be explained by the categorical variable x. In particular, the fraction of variability in x that is explainable by variations in y may be very different from the variability in y that is explainable by variations in x, as examples presented here demonstrate.</a:t>
            </a:r>
          </a:p>
        </p:txBody>
      </p:sp>
      <p:sp>
        <p:nvSpPr>
          <p:cNvPr id="6" name="Rectangle 5"/>
          <p:cNvSpPr/>
          <p:nvPr/>
        </p:nvSpPr>
        <p:spPr>
          <a:xfrm>
            <a:off x="8404459" y="6304002"/>
            <a:ext cx="3576047" cy="553998"/>
          </a:xfrm>
          <a:prstGeom prst="rect">
            <a:avLst/>
          </a:prstGeom>
        </p:spPr>
        <p:txBody>
          <a:bodyPr wrap="square">
            <a:spAutoFit/>
          </a:bodyPr>
          <a:lstStyle/>
          <a:p>
            <a:r>
              <a:rPr lang="en-US" sz="1000" dirty="0"/>
              <a:t>https://cran.r-project.org/web/packages/GoodmanKruskal/vignettes/GoodmanKruskal.html</a:t>
            </a:r>
          </a:p>
        </p:txBody>
      </p:sp>
    </p:spTree>
    <p:extLst>
      <p:ext uri="{BB962C8B-B14F-4D97-AF65-F5344CB8AC3E}">
        <p14:creationId xmlns:p14="http://schemas.microsoft.com/office/powerpoint/2010/main" val="2561748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461351" cy="493821"/>
          </a:xfrm>
        </p:spPr>
        <p:txBody>
          <a:bodyPr>
            <a:normAutofit fontScale="90000"/>
          </a:bodyPr>
          <a:lstStyle/>
          <a:p>
            <a:r>
              <a:rPr lang="en-US" dirty="0"/>
              <a:t>Prediction aspect: are they significant variables?</a:t>
            </a:r>
          </a:p>
        </p:txBody>
      </p:sp>
      <p:sp>
        <p:nvSpPr>
          <p:cNvPr id="21" name="TextBox 20"/>
          <p:cNvSpPr txBox="1"/>
          <p:nvPr/>
        </p:nvSpPr>
        <p:spPr>
          <a:xfrm>
            <a:off x="1251678" y="1594982"/>
            <a:ext cx="9833089" cy="1569660"/>
          </a:xfrm>
          <a:prstGeom prst="rect">
            <a:avLst/>
          </a:prstGeom>
          <a:noFill/>
        </p:spPr>
        <p:txBody>
          <a:bodyPr wrap="square" rtlCol="0">
            <a:spAutoFit/>
          </a:bodyPr>
          <a:lstStyle/>
          <a:p>
            <a:pPr>
              <a:defRPr/>
            </a:pPr>
            <a:r>
              <a:rPr lang="en-US" altLang="zh-CN" sz="3200" b="1" dirty="0" err="1">
                <a:solidFill>
                  <a:srgbClr val="FFC000"/>
                </a:solidFill>
              </a:rPr>
              <a:t>MotiveMix</a:t>
            </a:r>
            <a:r>
              <a:rPr lang="en-US" altLang="zh-CN" sz="3200" b="1" dirty="0">
                <a:solidFill>
                  <a:srgbClr val="FFC000"/>
                </a:solidFill>
              </a:rPr>
              <a:t>    </a:t>
            </a:r>
            <a:r>
              <a:rPr lang="en-US" altLang="zh-CN" sz="3200" b="1" dirty="0">
                <a:solidFill>
                  <a:srgbClr val="FFC000"/>
                </a:solidFill>
                <a:sym typeface="Wingdings" panose="05000000000000000000" pitchFamily="2" charset="2"/>
              </a:rPr>
              <a:t>  how </a:t>
            </a:r>
            <a:r>
              <a:rPr lang="en-US" altLang="zh-CN" sz="3200" b="1" dirty="0" err="1">
                <a:solidFill>
                  <a:srgbClr val="FFC000"/>
                </a:solidFill>
                <a:sym typeface="Wingdings" panose="05000000000000000000" pitchFamily="2" charset="2"/>
              </a:rPr>
              <a:t>MotiveMix</a:t>
            </a:r>
            <a:r>
              <a:rPr lang="en-US" altLang="zh-CN" sz="3200" b="1" dirty="0">
                <a:solidFill>
                  <a:srgbClr val="FFC000"/>
                </a:solidFill>
                <a:sym typeface="Wingdings" panose="05000000000000000000" pitchFamily="2" charset="2"/>
              </a:rPr>
              <a:t> affects revenue?</a:t>
            </a:r>
          </a:p>
          <a:p>
            <a:pPr>
              <a:defRPr/>
            </a:pPr>
            <a:endParaRPr lang="en-US" altLang="zh-CN" sz="3200" b="1" dirty="0">
              <a:solidFill>
                <a:srgbClr val="FFC000"/>
              </a:solidFill>
              <a:sym typeface="Wingdings" panose="05000000000000000000" pitchFamily="2" charset="2"/>
            </a:endParaRPr>
          </a:p>
          <a:p>
            <a:pPr>
              <a:defRPr/>
            </a:pPr>
            <a:r>
              <a:rPr lang="en-US" altLang="zh-CN" sz="3200" b="1" dirty="0">
                <a:solidFill>
                  <a:srgbClr val="FFC000"/>
                </a:solidFill>
                <a:sym typeface="Wingdings" panose="05000000000000000000" pitchFamily="2" charset="2"/>
              </a:rPr>
              <a:t> </a:t>
            </a:r>
            <a:endParaRPr lang="en-US" altLang="zh-CN" sz="3200" b="1" dirty="0">
              <a:solidFill>
                <a:srgbClr val="FFC000"/>
              </a:solidFill>
            </a:endParaRPr>
          </a:p>
        </p:txBody>
      </p:sp>
      <p:sp>
        <p:nvSpPr>
          <p:cNvPr id="6" name="Rectangle 5"/>
          <p:cNvSpPr/>
          <p:nvPr/>
        </p:nvSpPr>
        <p:spPr>
          <a:xfrm>
            <a:off x="1251678" y="2516657"/>
            <a:ext cx="6996583" cy="3524042"/>
          </a:xfrm>
          <a:prstGeom prst="rect">
            <a:avLst/>
          </a:prstGeom>
        </p:spPr>
        <p:txBody>
          <a:bodyPr wrap="square">
            <a:spAutoFit/>
          </a:bodyPr>
          <a:lstStyle/>
          <a:p>
            <a:pPr>
              <a:spcBef>
                <a:spcPts val="2000"/>
              </a:spcBef>
              <a:spcAft>
                <a:spcPts val="600"/>
              </a:spcAft>
            </a:pPr>
            <a:r>
              <a:rPr lang="en-US" sz="2000" dirty="0">
                <a:solidFill>
                  <a:srgbClr val="000000"/>
                </a:solidFill>
                <a:latin typeface="Arial" panose="020B0604020202020204" pitchFamily="34" charset="0"/>
              </a:rPr>
              <a:t>Logistic Regression</a:t>
            </a:r>
            <a:endParaRPr lang="en-US" sz="1100" b="1" dirty="0"/>
          </a:p>
          <a:p>
            <a:r>
              <a:rPr lang="en-US" sz="1100" dirty="0">
                <a:solidFill>
                  <a:srgbClr val="000000"/>
                </a:solidFill>
                <a:latin typeface="Arial" panose="020B0604020202020204" pitchFamily="34" charset="0"/>
              </a:rPr>
              <a:t>Call:</a:t>
            </a:r>
            <a:endParaRPr lang="en-US" sz="1100" dirty="0"/>
          </a:p>
          <a:p>
            <a:r>
              <a:rPr lang="en-US" sz="1100" dirty="0" err="1">
                <a:solidFill>
                  <a:srgbClr val="000000"/>
                </a:solidFill>
                <a:latin typeface="Arial" panose="020B0604020202020204" pitchFamily="34" charset="0"/>
              </a:rPr>
              <a:t>glm</a:t>
            </a:r>
            <a:r>
              <a:rPr lang="en-US" sz="1100" dirty="0">
                <a:solidFill>
                  <a:srgbClr val="000000"/>
                </a:solidFill>
                <a:latin typeface="Arial" panose="020B0604020202020204" pitchFamily="34" charset="0"/>
              </a:rPr>
              <a:t>(formula = rev_1516_group_2 ~ DIMFINO + DIMINF + DIMTECH + </a:t>
            </a:r>
            <a:endParaRPr lang="en-US" sz="1100" dirty="0"/>
          </a:p>
          <a:p>
            <a:r>
              <a:rPr lang="en-US" sz="1100" dirty="0">
                <a:solidFill>
                  <a:srgbClr val="000000"/>
                </a:solidFill>
                <a:latin typeface="Arial" panose="020B0604020202020204" pitchFamily="34" charset="0"/>
              </a:rPr>
              <a:t>   DIMCUL + DIMFAM + DIMNOV + DIMREL + DIMCEXP + DIMLEARN, family = binomial(link = "logit"), </a:t>
            </a:r>
            <a:endParaRPr lang="en-US" sz="1100" dirty="0"/>
          </a:p>
          <a:p>
            <a:r>
              <a:rPr lang="en-US" sz="1100" dirty="0">
                <a:solidFill>
                  <a:srgbClr val="000000"/>
                </a:solidFill>
                <a:latin typeface="Arial" panose="020B0604020202020204" pitchFamily="34" charset="0"/>
              </a:rPr>
              <a:t>   data = </a:t>
            </a:r>
            <a:r>
              <a:rPr lang="en-US" sz="1100" dirty="0" err="1">
                <a:solidFill>
                  <a:srgbClr val="000000"/>
                </a:solidFill>
                <a:latin typeface="Arial" panose="020B0604020202020204" pitchFamily="34" charset="0"/>
              </a:rPr>
              <a:t>ltrain</a:t>
            </a:r>
            <a:r>
              <a:rPr lang="en-US" sz="1100" dirty="0">
                <a:solidFill>
                  <a:srgbClr val="000000"/>
                </a:solidFill>
                <a:latin typeface="Arial" panose="020B0604020202020204" pitchFamily="34" charset="0"/>
              </a:rPr>
              <a:t>)</a:t>
            </a:r>
            <a:endParaRPr lang="en-US" sz="1100" dirty="0"/>
          </a:p>
          <a:p>
            <a:r>
              <a:rPr lang="en-US" sz="1100" dirty="0"/>
              <a:t/>
            </a:r>
            <a:br>
              <a:rPr lang="en-US" sz="1100" dirty="0"/>
            </a:br>
            <a:r>
              <a:rPr lang="en-US" sz="1100" dirty="0">
                <a:solidFill>
                  <a:srgbClr val="FF0000"/>
                </a:solidFill>
                <a:latin typeface="Arial" panose="020B0604020202020204" pitchFamily="34" charset="0"/>
              </a:rPr>
              <a:t>DIMFAMH     -0.24278    0.08086  -3.003  0.00268 ** </a:t>
            </a:r>
            <a:endParaRPr lang="en-US" sz="1100" dirty="0"/>
          </a:p>
          <a:p>
            <a:r>
              <a:rPr lang="en-US" sz="1100" dirty="0">
                <a:solidFill>
                  <a:srgbClr val="FF0000"/>
                </a:solidFill>
                <a:latin typeface="Arial" panose="020B0604020202020204" pitchFamily="34" charset="0"/>
              </a:rPr>
              <a:t>DIMFAML      0.34590    0.11612   2.979  0.00289 ** </a:t>
            </a:r>
            <a:endParaRPr lang="en-US" sz="1100" dirty="0"/>
          </a:p>
          <a:p>
            <a:r>
              <a:rPr lang="en-US" sz="1100" dirty="0">
                <a:solidFill>
                  <a:srgbClr val="000000"/>
                </a:solidFill>
                <a:latin typeface="Arial" panose="020B0604020202020204" pitchFamily="34" charset="0"/>
              </a:rPr>
              <a:t>…….</a:t>
            </a:r>
          </a:p>
          <a:p>
            <a:r>
              <a:rPr lang="en-US" sz="1100" dirty="0">
                <a:solidFill>
                  <a:srgbClr val="FF0000"/>
                </a:solidFill>
                <a:latin typeface="Arial" panose="020B0604020202020204" pitchFamily="34" charset="0"/>
              </a:rPr>
              <a:t>DIMLEARNH   -0.43088    0.08978  -4.799 1.59e-06 ***</a:t>
            </a:r>
            <a:endParaRPr lang="en-US" sz="1100" dirty="0"/>
          </a:p>
          <a:p>
            <a:r>
              <a:rPr lang="en-US" sz="1100" dirty="0" err="1">
                <a:solidFill>
                  <a:srgbClr val="000000"/>
                </a:solidFill>
                <a:latin typeface="Arial" panose="020B0604020202020204" pitchFamily="34" charset="0"/>
              </a:rPr>
              <a:t>Signif</a:t>
            </a:r>
            <a:r>
              <a:rPr lang="en-US" sz="1100" dirty="0">
                <a:solidFill>
                  <a:srgbClr val="000000"/>
                </a:solidFill>
                <a:latin typeface="Arial" panose="020B0604020202020204" pitchFamily="34" charset="0"/>
              </a:rPr>
              <a:t>. codes:  0 ‘***’ 0.001 ‘**’ 0.01 ‘*’ 0.05 ‘.’ 0.1 ‘ ’ 1</a:t>
            </a:r>
            <a:endParaRPr lang="en-US" sz="1100" dirty="0"/>
          </a:p>
          <a:p>
            <a:r>
              <a:rPr lang="en-US" sz="1100" dirty="0"/>
              <a:t/>
            </a:r>
            <a:br>
              <a:rPr lang="en-US" sz="1100" dirty="0"/>
            </a:br>
            <a:r>
              <a:rPr lang="en-US" sz="1100" dirty="0">
                <a:solidFill>
                  <a:srgbClr val="000000"/>
                </a:solidFill>
                <a:latin typeface="Arial" panose="020B0604020202020204" pitchFamily="34" charset="0"/>
              </a:rPr>
              <a:t>(Dispersion parameter for binomial family taken to be 1)</a:t>
            </a:r>
            <a:endParaRPr lang="en-US" sz="1100" dirty="0"/>
          </a:p>
          <a:p>
            <a:r>
              <a:rPr lang="en-US" sz="1100" dirty="0"/>
              <a:t/>
            </a:r>
            <a:br>
              <a:rPr lang="en-US" sz="1100" dirty="0"/>
            </a:br>
            <a:r>
              <a:rPr lang="en-US" sz="1100" dirty="0">
                <a:solidFill>
                  <a:srgbClr val="000000"/>
                </a:solidFill>
                <a:latin typeface="Arial" panose="020B0604020202020204" pitchFamily="34" charset="0"/>
              </a:rPr>
              <a:t>   Null deviance: 4581.8  on 3319  degrees of freedom</a:t>
            </a:r>
            <a:endParaRPr lang="en-US" sz="1100" dirty="0"/>
          </a:p>
          <a:p>
            <a:r>
              <a:rPr lang="en-US" sz="1100" dirty="0">
                <a:solidFill>
                  <a:srgbClr val="000000"/>
                </a:solidFill>
                <a:latin typeface="Arial" panose="020B0604020202020204" pitchFamily="34" charset="0"/>
              </a:rPr>
              <a:t>Residual deviance: 4477.1  on 3300  degrees of freedom</a:t>
            </a:r>
            <a:endParaRPr lang="en-US" sz="1100" dirty="0"/>
          </a:p>
          <a:p>
            <a:r>
              <a:rPr lang="en-US" sz="1100" dirty="0">
                <a:solidFill>
                  <a:srgbClr val="000000"/>
                </a:solidFill>
                <a:latin typeface="Arial" panose="020B0604020202020204" pitchFamily="34" charset="0"/>
              </a:rPr>
              <a:t>AIC: 4517.1</a:t>
            </a:r>
            <a:endParaRPr lang="en-US" sz="1100" dirty="0"/>
          </a:p>
          <a:p>
            <a:r>
              <a:rPr lang="en-US" sz="1100" dirty="0"/>
              <a:t/>
            </a:r>
            <a:br>
              <a:rPr lang="en-US" sz="1100" dirty="0"/>
            </a:br>
            <a:endParaRPr lang="en-US" sz="1100" dirty="0"/>
          </a:p>
        </p:txBody>
      </p:sp>
      <p:sp>
        <p:nvSpPr>
          <p:cNvPr id="8" name="TextBox 7"/>
          <p:cNvSpPr txBox="1"/>
          <p:nvPr/>
        </p:nvSpPr>
        <p:spPr>
          <a:xfrm>
            <a:off x="6000272" y="4086317"/>
            <a:ext cx="5420398" cy="3046988"/>
          </a:xfrm>
          <a:prstGeom prst="rect">
            <a:avLst/>
          </a:prstGeom>
          <a:noFill/>
        </p:spPr>
        <p:txBody>
          <a:bodyPr wrap="square" rtlCol="0">
            <a:spAutoFit/>
          </a:bodyPr>
          <a:lstStyle/>
          <a:p>
            <a:pPr>
              <a:defRPr/>
            </a:pPr>
            <a:r>
              <a:rPr lang="en-US" altLang="zh-CN" sz="3200" b="1" dirty="0">
                <a:solidFill>
                  <a:srgbClr val="FF0000"/>
                </a:solidFill>
                <a:sym typeface="Wingdings" panose="05000000000000000000" pitchFamily="2" charset="2"/>
              </a:rPr>
              <a:t>Higher family orientation Higher continuous learning</a:t>
            </a:r>
          </a:p>
          <a:p>
            <a:pPr>
              <a:defRPr/>
            </a:pPr>
            <a:r>
              <a:rPr lang="en-US" altLang="zh-CN" sz="3200" b="1" dirty="0">
                <a:solidFill>
                  <a:srgbClr val="FF0000"/>
                </a:solidFill>
                <a:sym typeface="Wingdings" panose="05000000000000000000" pitchFamily="2" charset="2"/>
              </a:rPr>
              <a:t>higher revenue</a:t>
            </a:r>
          </a:p>
          <a:p>
            <a:pPr>
              <a:defRPr/>
            </a:pPr>
            <a:endParaRPr lang="en-US" altLang="zh-CN" sz="3200" b="1" dirty="0">
              <a:sym typeface="Wingdings" panose="05000000000000000000" pitchFamily="2" charset="2"/>
            </a:endParaRPr>
          </a:p>
          <a:p>
            <a:pPr>
              <a:defRPr/>
            </a:pPr>
            <a:endParaRPr lang="en-US" altLang="zh-CN" sz="3200" b="1" dirty="0">
              <a:sym typeface="Wingdings" panose="05000000000000000000" pitchFamily="2" charset="2"/>
            </a:endParaRPr>
          </a:p>
          <a:p>
            <a:pPr>
              <a:defRPr/>
            </a:pPr>
            <a:r>
              <a:rPr lang="en-US" altLang="zh-CN" sz="3200" b="1" dirty="0">
                <a:sym typeface="Wingdings" panose="05000000000000000000" pitchFamily="2" charset="2"/>
              </a:rPr>
              <a:t> </a:t>
            </a:r>
            <a:endParaRPr lang="en-US" altLang="zh-CN" sz="3200" b="1" dirty="0"/>
          </a:p>
        </p:txBody>
      </p:sp>
    </p:spTree>
    <p:extLst>
      <p:ext uri="{BB962C8B-B14F-4D97-AF65-F5344CB8AC3E}">
        <p14:creationId xmlns:p14="http://schemas.microsoft.com/office/powerpoint/2010/main" val="318774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986" y="171643"/>
            <a:ext cx="10178322" cy="1492132"/>
          </a:xfrm>
        </p:spPr>
        <p:txBody>
          <a:bodyPr>
            <a:normAutofit/>
          </a:bodyPr>
          <a:lstStyle/>
          <a:p>
            <a:r>
              <a:rPr lang="en-US" sz="4400" dirty="0"/>
              <a:t>Data &amp; objective</a:t>
            </a:r>
          </a:p>
        </p:txBody>
      </p:sp>
      <p:sp>
        <p:nvSpPr>
          <p:cNvPr id="3" name="Content Placeholder 2"/>
          <p:cNvSpPr>
            <a:spLocks noGrp="1"/>
          </p:cNvSpPr>
          <p:nvPr>
            <p:ph idx="1"/>
          </p:nvPr>
        </p:nvSpPr>
        <p:spPr>
          <a:xfrm>
            <a:off x="1251678" y="1663775"/>
            <a:ext cx="4786264" cy="4374418"/>
          </a:xfrm>
        </p:spPr>
        <p:txBody>
          <a:bodyPr>
            <a:normAutofit/>
          </a:bodyPr>
          <a:lstStyle/>
          <a:p>
            <a:pPr lvl="1"/>
            <a:endParaRPr lang="en-US" dirty="0"/>
          </a:p>
          <a:p>
            <a:endParaRPr lang="en-US"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 name="Rectangle 5"/>
          <p:cNvSpPr/>
          <p:nvPr/>
        </p:nvSpPr>
        <p:spPr>
          <a:xfrm>
            <a:off x="1251677" y="1115199"/>
            <a:ext cx="9854939" cy="6370975"/>
          </a:xfrm>
          <a:prstGeom prst="rect">
            <a:avLst/>
          </a:prstGeom>
          <a:noFill/>
        </p:spPr>
        <p:txBody>
          <a:bodyPr wrap="square">
            <a:spAutoFit/>
          </a:bodyPr>
          <a:lstStyle/>
          <a:p>
            <a:pPr>
              <a:defRPr/>
            </a:pPr>
            <a:r>
              <a:rPr lang="en-US" sz="2400" b="1" kern="0" dirty="0">
                <a:solidFill>
                  <a:schemeClr val="tx2">
                    <a:lumMod val="65000"/>
                    <a:lumOff val="35000"/>
                  </a:schemeClr>
                </a:solidFill>
                <a:latin typeface="Franklin Gothic Medium"/>
                <a:cs typeface="Franklin Gothic Medium"/>
              </a:rPr>
              <a:t>THE SAMPLE </a:t>
            </a:r>
            <a:r>
              <a:rPr lang="en-US" sz="2400" dirty="0">
                <a:solidFill>
                  <a:schemeClr val="tx2">
                    <a:lumMod val="65000"/>
                    <a:lumOff val="35000"/>
                  </a:schemeClr>
                </a:solidFill>
                <a:latin typeface="Franklin Gothic Medium"/>
                <a:cs typeface="Franklin Gothic Medium"/>
              </a:rPr>
              <a:t>was obtained by looking at all Crystal Society members who </a:t>
            </a:r>
            <a:r>
              <a:rPr lang="en-US" sz="2400" dirty="0">
                <a:solidFill>
                  <a:srgbClr val="FF0000"/>
                </a:solidFill>
                <a:latin typeface="Franklin Gothic Medium"/>
                <a:cs typeface="Franklin Gothic Medium"/>
              </a:rPr>
              <a:t>responded to </a:t>
            </a:r>
            <a:r>
              <a:rPr lang="en-US" sz="2400" dirty="0">
                <a:solidFill>
                  <a:schemeClr val="tx2">
                    <a:lumMod val="65000"/>
                    <a:lumOff val="35000"/>
                  </a:schemeClr>
                </a:solidFill>
                <a:latin typeface="Franklin Gothic Medium"/>
                <a:cs typeface="Franklin Gothic Medium"/>
              </a:rPr>
              <a:t>the ads/mail from Crystal Cruisers mostly between 1997</a:t>
            </a:r>
            <a:r>
              <a:rPr lang="en-US" sz="2400" dirty="0">
                <a:solidFill>
                  <a:srgbClr val="FF0000"/>
                </a:solidFill>
                <a:latin typeface="Franklin Gothic Medium"/>
                <a:cs typeface="Franklin Gothic Medium"/>
              </a:rPr>
              <a:t> </a:t>
            </a:r>
            <a:r>
              <a:rPr lang="en-US" sz="2400" dirty="0">
                <a:solidFill>
                  <a:schemeClr val="tx2">
                    <a:lumMod val="65000"/>
                    <a:lumOff val="35000"/>
                  </a:schemeClr>
                </a:solidFill>
                <a:latin typeface="Franklin Gothic Medium"/>
                <a:cs typeface="Franklin Gothic Medium"/>
              </a:rPr>
              <a:t>and 2017 </a:t>
            </a:r>
            <a:r>
              <a:rPr lang="en-US" altLang="zh-CN" sz="2400" dirty="0">
                <a:solidFill>
                  <a:schemeClr val="tx2">
                    <a:lumMod val="65000"/>
                    <a:lumOff val="35000"/>
                  </a:schemeClr>
                </a:solidFill>
                <a:latin typeface="Franklin Gothic Medium"/>
                <a:cs typeface="Franklin Gothic Medium"/>
              </a:rPr>
              <a:t>(1 </a:t>
            </a:r>
            <a:r>
              <a:rPr lang="en-US" altLang="zh-CN" sz="2400" dirty="0" err="1">
                <a:solidFill>
                  <a:schemeClr val="tx2">
                    <a:lumMod val="65000"/>
                    <a:lumOff val="35000"/>
                  </a:schemeClr>
                </a:solidFill>
                <a:latin typeface="Franklin Gothic Medium"/>
                <a:cs typeface="Franklin Gothic Medium"/>
              </a:rPr>
              <a:t>obs</a:t>
            </a:r>
            <a:r>
              <a:rPr lang="en-US" altLang="zh-CN" sz="2400" dirty="0">
                <a:solidFill>
                  <a:schemeClr val="tx2">
                    <a:lumMod val="65000"/>
                    <a:lumOff val="35000"/>
                  </a:schemeClr>
                </a:solidFill>
                <a:latin typeface="Franklin Gothic Medium"/>
                <a:cs typeface="Franklin Gothic Medium"/>
              </a:rPr>
              <a:t> in 1900, 3 </a:t>
            </a:r>
            <a:r>
              <a:rPr lang="en-US" altLang="zh-CN" sz="2400" dirty="0" err="1">
                <a:solidFill>
                  <a:schemeClr val="tx2">
                    <a:lumMod val="65000"/>
                    <a:lumOff val="35000"/>
                  </a:schemeClr>
                </a:solidFill>
                <a:latin typeface="Franklin Gothic Medium"/>
                <a:cs typeface="Franklin Gothic Medium"/>
              </a:rPr>
              <a:t>obs</a:t>
            </a:r>
            <a:r>
              <a:rPr lang="en-US" altLang="zh-CN" sz="2400" dirty="0">
                <a:solidFill>
                  <a:schemeClr val="tx2">
                    <a:lumMod val="65000"/>
                    <a:lumOff val="35000"/>
                  </a:schemeClr>
                </a:solidFill>
                <a:latin typeface="Franklin Gothic Medium"/>
                <a:cs typeface="Franklin Gothic Medium"/>
              </a:rPr>
              <a:t> in 1993-1995)</a:t>
            </a:r>
            <a:r>
              <a:rPr lang="en-US" sz="2400" dirty="0">
                <a:solidFill>
                  <a:schemeClr val="tx2">
                    <a:lumMod val="65000"/>
                    <a:lumOff val="35000"/>
                  </a:schemeClr>
                </a:solidFill>
                <a:latin typeface="Franklin Gothic Medium"/>
                <a:cs typeface="Franklin Gothic Medium"/>
              </a:rPr>
              <a:t>, where </a:t>
            </a:r>
            <a:r>
              <a:rPr lang="en-US" sz="2400" i="1" dirty="0">
                <a:solidFill>
                  <a:schemeClr val="tx2">
                    <a:lumMod val="65000"/>
                    <a:lumOff val="35000"/>
                  </a:schemeClr>
                </a:solidFill>
                <a:latin typeface="Franklin Gothic Medium"/>
                <a:cs typeface="Franklin Gothic Medium"/>
              </a:rPr>
              <a:t>n</a:t>
            </a:r>
            <a:r>
              <a:rPr lang="en-US" sz="2400" dirty="0">
                <a:solidFill>
                  <a:schemeClr val="tx2">
                    <a:lumMod val="65000"/>
                    <a:lumOff val="35000"/>
                  </a:schemeClr>
                </a:solidFill>
                <a:latin typeface="Franklin Gothic Medium"/>
                <a:cs typeface="Franklin Gothic Medium"/>
              </a:rPr>
              <a:t> = 123,583. </a:t>
            </a:r>
          </a:p>
          <a:p>
            <a:pPr>
              <a:defRPr/>
            </a:pPr>
            <a:endParaRPr lang="en-US" sz="2400" dirty="0">
              <a:solidFill>
                <a:schemeClr val="tx2">
                  <a:lumMod val="65000"/>
                  <a:lumOff val="35000"/>
                </a:schemeClr>
              </a:solidFill>
              <a:latin typeface="Franklin Gothic Medium"/>
              <a:cs typeface="Franklin Gothic Medium"/>
            </a:endParaRPr>
          </a:p>
          <a:p>
            <a:pPr>
              <a:defRPr/>
            </a:pPr>
            <a:r>
              <a:rPr lang="en-US" sz="2400" dirty="0">
                <a:solidFill>
                  <a:schemeClr val="tx2">
                    <a:lumMod val="65000"/>
                    <a:lumOff val="35000"/>
                  </a:schemeClr>
                </a:solidFill>
                <a:latin typeface="Franklin Gothic Medium"/>
                <a:cs typeface="Franklin Gothic Medium"/>
              </a:rPr>
              <a:t>What can be our response of interest? (Multiple Y’s)</a:t>
            </a:r>
          </a:p>
          <a:p>
            <a:pPr marL="342900" indent="-342900">
              <a:buFont typeface="Arial" panose="020B0604020202020204" pitchFamily="34" charset="0"/>
              <a:buChar char="•"/>
              <a:defRPr/>
            </a:pPr>
            <a:r>
              <a:rPr lang="en-US" altLang="zh-CN" sz="2400" dirty="0"/>
              <a:t>Total revenue </a:t>
            </a:r>
          </a:p>
          <a:p>
            <a:pPr marL="342900" indent="-342900">
              <a:buFont typeface="Arial" panose="020B0604020202020204" pitchFamily="34" charset="0"/>
              <a:buChar char="•"/>
              <a:defRPr/>
            </a:pPr>
            <a:r>
              <a:rPr lang="en-US" altLang="zh-CN" sz="2400" dirty="0"/>
              <a:t>15-16 revenue </a:t>
            </a:r>
          </a:p>
          <a:p>
            <a:pPr marL="342900" indent="-342900">
              <a:buFont typeface="Arial" panose="020B0604020202020204" pitchFamily="34" charset="0"/>
              <a:buChar char="•"/>
              <a:defRPr/>
            </a:pPr>
            <a:r>
              <a:rPr lang="en-US" altLang="zh-CN" sz="2400" dirty="0"/>
              <a:t>Added date</a:t>
            </a:r>
          </a:p>
          <a:p>
            <a:pPr marL="342900" indent="-342900">
              <a:buFont typeface="Arial" panose="020B0604020202020204" pitchFamily="34" charset="0"/>
              <a:buChar char="•"/>
              <a:defRPr/>
            </a:pPr>
            <a:r>
              <a:rPr lang="en-US" altLang="zh-CN" sz="2400" dirty="0"/>
              <a:t>Last purchase date</a:t>
            </a:r>
          </a:p>
          <a:p>
            <a:pPr>
              <a:defRPr/>
            </a:pPr>
            <a:r>
              <a:rPr lang="en-US" altLang="zh-CN" sz="2400" dirty="0">
                <a:solidFill>
                  <a:schemeClr val="tx2">
                    <a:lumMod val="65000"/>
                    <a:lumOff val="35000"/>
                  </a:schemeClr>
                </a:solidFill>
                <a:latin typeface="Franklin Gothic Medium"/>
                <a:cs typeface="Franklin Gothic Medium"/>
              </a:rPr>
              <a:t>What do we have as predictors? (X’s)</a:t>
            </a:r>
          </a:p>
          <a:p>
            <a:pPr marL="342900" indent="-342900">
              <a:buFont typeface="Arial" panose="020B0604020202020204" pitchFamily="34" charset="0"/>
              <a:buChar char="•"/>
              <a:defRPr/>
            </a:pPr>
            <a:r>
              <a:rPr lang="en-US" altLang="zh-CN" sz="2400" dirty="0"/>
              <a:t>KBM</a:t>
            </a:r>
          </a:p>
          <a:p>
            <a:pPr marL="342900" indent="-342900">
              <a:buFont typeface="Arial" panose="020B0604020202020204" pitchFamily="34" charset="0"/>
              <a:buChar char="•"/>
              <a:defRPr/>
            </a:pPr>
            <a:r>
              <a:rPr lang="en-US" altLang="zh-CN" sz="2400" dirty="0"/>
              <a:t>MindBase –Already successful!</a:t>
            </a:r>
          </a:p>
          <a:p>
            <a:pPr marL="342900" indent="-342900">
              <a:buFont typeface="Arial" panose="020B0604020202020204" pitchFamily="34" charset="0"/>
              <a:buChar char="•"/>
              <a:defRPr/>
            </a:pPr>
            <a:r>
              <a:rPr lang="en-US" altLang="zh-CN" sz="2400" dirty="0" err="1"/>
              <a:t>MotiveMix</a:t>
            </a:r>
            <a:r>
              <a:rPr lang="en-US" altLang="zh-CN" sz="2400" dirty="0"/>
              <a:t> </a:t>
            </a:r>
          </a:p>
          <a:p>
            <a:pPr marL="342900" indent="-342900">
              <a:buFont typeface="Arial" panose="020B0604020202020204" pitchFamily="34" charset="0"/>
              <a:buChar char="•"/>
              <a:defRPr/>
            </a:pPr>
            <a:r>
              <a:rPr lang="en-US" altLang="zh-CN" sz="2400" dirty="0"/>
              <a:t>Living Well</a:t>
            </a:r>
          </a:p>
          <a:p>
            <a:pPr>
              <a:defRPr/>
            </a:pPr>
            <a:endParaRPr lang="en-US" sz="2400" dirty="0">
              <a:solidFill>
                <a:schemeClr val="tx2">
                  <a:lumMod val="65000"/>
                  <a:lumOff val="35000"/>
                </a:schemeClr>
              </a:solidFill>
              <a:latin typeface="Franklin Gothic Medium"/>
              <a:cs typeface="Franklin Gothic Medium"/>
            </a:endParaRPr>
          </a:p>
          <a:p>
            <a:pPr>
              <a:defRPr/>
            </a:pPr>
            <a:endParaRPr lang="en-US" sz="2400" dirty="0">
              <a:solidFill>
                <a:schemeClr val="tx2">
                  <a:lumMod val="65000"/>
                  <a:lumOff val="35000"/>
                </a:schemeClr>
              </a:solidFill>
              <a:latin typeface="Franklin Gothic Medium"/>
              <a:cs typeface="Franklin Gothic Medium"/>
            </a:endParaRPr>
          </a:p>
          <a:p>
            <a:pPr>
              <a:defRPr/>
            </a:pPr>
            <a:endParaRPr lang="en-US" sz="2400" dirty="0">
              <a:solidFill>
                <a:schemeClr val="tx2">
                  <a:lumMod val="65000"/>
                  <a:lumOff val="35000"/>
                </a:schemeClr>
              </a:solidFill>
              <a:latin typeface="Franklin Gothic Medium"/>
              <a:cs typeface="Franklin Gothic Medium"/>
            </a:endParaRPr>
          </a:p>
        </p:txBody>
      </p:sp>
    </p:spTree>
    <p:extLst>
      <p:ext uri="{BB962C8B-B14F-4D97-AF65-F5344CB8AC3E}">
        <p14:creationId xmlns:p14="http://schemas.microsoft.com/office/powerpoint/2010/main" val="1887569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461351" cy="493821"/>
          </a:xfrm>
        </p:spPr>
        <p:txBody>
          <a:bodyPr>
            <a:normAutofit fontScale="90000"/>
          </a:bodyPr>
          <a:lstStyle/>
          <a:p>
            <a:r>
              <a:rPr lang="en-US" dirty="0"/>
              <a:t>Prediction aspect: are they significant variables?</a:t>
            </a:r>
          </a:p>
        </p:txBody>
      </p:sp>
      <p:sp>
        <p:nvSpPr>
          <p:cNvPr id="21" name="TextBox 20"/>
          <p:cNvSpPr txBox="1"/>
          <p:nvPr/>
        </p:nvSpPr>
        <p:spPr>
          <a:xfrm>
            <a:off x="1251678" y="1594982"/>
            <a:ext cx="9833089" cy="1938992"/>
          </a:xfrm>
          <a:prstGeom prst="rect">
            <a:avLst/>
          </a:prstGeom>
          <a:noFill/>
        </p:spPr>
        <p:txBody>
          <a:bodyPr wrap="square" rtlCol="0">
            <a:spAutoFit/>
          </a:bodyPr>
          <a:lstStyle/>
          <a:p>
            <a:pPr>
              <a:defRPr/>
            </a:pPr>
            <a:r>
              <a:rPr lang="en-US" altLang="zh-CN" sz="3200" b="1" dirty="0">
                <a:solidFill>
                  <a:srgbClr val="FFC000"/>
                </a:solidFill>
                <a:sym typeface="Wingdings" panose="05000000000000000000" pitchFamily="2" charset="2"/>
              </a:rPr>
              <a:t>Random Forest: variable importance plots—</a:t>
            </a:r>
          </a:p>
          <a:p>
            <a:pPr>
              <a:defRPr/>
            </a:pPr>
            <a:r>
              <a:rPr lang="en-US" altLang="zh-CN" sz="2800" b="1" dirty="0">
                <a:sym typeface="Wingdings" panose="05000000000000000000" pitchFamily="2" charset="2"/>
              </a:rPr>
              <a:t>Yes, FAM &amp;LEARN are two most important variables in predicting revenue!</a:t>
            </a:r>
          </a:p>
          <a:p>
            <a:pPr>
              <a:defRPr/>
            </a:pPr>
            <a:r>
              <a:rPr lang="en-US" altLang="zh-CN" sz="3200" b="1" dirty="0">
                <a:solidFill>
                  <a:srgbClr val="FFC000"/>
                </a:solidFill>
                <a:sym typeface="Wingdings" panose="05000000000000000000" pitchFamily="2" charset="2"/>
              </a:rPr>
              <a:t> </a:t>
            </a:r>
            <a:endParaRPr lang="en-US" altLang="zh-CN" sz="3200" b="1" dirty="0">
              <a:solidFill>
                <a:srgbClr val="FFC000"/>
              </a:solidFill>
            </a:endParaRPr>
          </a:p>
        </p:txBody>
      </p:sp>
      <p:pic>
        <p:nvPicPr>
          <p:cNvPr id="4098" name="Picture 2" descr="https://lh4.googleusercontent.com/hZ74YmPaoz7MhDeIAmWYDQ3hHGhBZJiKTnxtujVg2kAtfSkNlJfhMNgyVZ_N2vOK9b2WiGi52hICc6qWyloW4s_oiaj7bmOyG8xpXcWwqks-RwSqadu3wex_nPXSewDI0VvxdsH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160" y="3111755"/>
            <a:ext cx="4871033"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WKvUlxBOfwt_nMFh2qS0ovsbOChwrFQRjXRhRYEQAF7_6CjlercG0u9SkAKco13t6jNFzVfXBQYcj8fESSLf85D5Nu6Xads07mPChA_KQe0TwSdXCXSRHH08EB_H4C7Vh62Z53H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2353" y="3111755"/>
            <a:ext cx="503162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5742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1270004" cy="1110513"/>
          </a:xfrm>
        </p:spPr>
        <p:txBody>
          <a:bodyPr>
            <a:normAutofit/>
          </a:bodyPr>
          <a:lstStyle/>
          <a:p>
            <a:r>
              <a:rPr lang="en-US" sz="4000" dirty="0"/>
              <a:t>Why financial optimism not important?</a:t>
            </a:r>
          </a:p>
        </p:txBody>
      </p:sp>
      <p:graphicFrame>
        <p:nvGraphicFramePr>
          <p:cNvPr id="4" name="Object 3"/>
          <p:cNvGraphicFramePr>
            <a:graphicFrameLocks noChangeAspect="1"/>
          </p:cNvGraphicFramePr>
          <p:nvPr>
            <p:extLst>
              <p:ext uri="{D42A27DB-BD31-4B8C-83A1-F6EECF244321}">
                <p14:modId xmlns:p14="http://schemas.microsoft.com/office/powerpoint/2010/main" val="4147596530"/>
              </p:ext>
            </p:extLst>
          </p:nvPr>
        </p:nvGraphicFramePr>
        <p:xfrm>
          <a:off x="1251678" y="1492898"/>
          <a:ext cx="6226333" cy="2108718"/>
        </p:xfrm>
        <a:graphic>
          <a:graphicData uri="http://schemas.openxmlformats.org/presentationml/2006/ole">
            <mc:AlternateContent xmlns:mc="http://schemas.openxmlformats.org/markup-compatibility/2006">
              <mc:Choice xmlns:v="urn:schemas-microsoft-com:vml" Requires="v">
                <p:oleObj spid="_x0000_s5183" name="Worksheet" r:id="rId4" imgW="4752849" imgH="1609614" progId="Excel.Sheet.12">
                  <p:embed/>
                </p:oleObj>
              </mc:Choice>
              <mc:Fallback>
                <p:oleObj name="Worksheet" r:id="rId4" imgW="4752849" imgH="1609614" progId="Excel.Sheet.12">
                  <p:embed/>
                  <p:pic>
                    <p:nvPicPr>
                      <p:cNvPr id="0" name=""/>
                      <p:cNvPicPr/>
                      <p:nvPr/>
                    </p:nvPicPr>
                    <p:blipFill>
                      <a:blip r:embed="rId5"/>
                      <a:stretch>
                        <a:fillRect/>
                      </a:stretch>
                    </p:blipFill>
                    <p:spPr>
                      <a:xfrm>
                        <a:off x="1251678" y="1492898"/>
                        <a:ext cx="6226333" cy="210871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04029980"/>
              </p:ext>
            </p:extLst>
          </p:nvPr>
        </p:nvGraphicFramePr>
        <p:xfrm>
          <a:off x="1251678" y="4086290"/>
          <a:ext cx="6226333" cy="1194837"/>
        </p:xfrm>
        <a:graphic>
          <a:graphicData uri="http://schemas.openxmlformats.org/presentationml/2006/ole">
            <mc:AlternateContent xmlns:mc="http://schemas.openxmlformats.org/markup-compatibility/2006">
              <mc:Choice xmlns:v="urn:schemas-microsoft-com:vml" Requires="v">
                <p:oleObj spid="_x0000_s5184" name="Worksheet" r:id="rId6" imgW="4752849" imgH="809531" progId="Excel.Sheet.12">
                  <p:embed/>
                </p:oleObj>
              </mc:Choice>
              <mc:Fallback>
                <p:oleObj name="Worksheet" r:id="rId6" imgW="4752849" imgH="809531" progId="Excel.Sheet.12">
                  <p:embed/>
                  <p:pic>
                    <p:nvPicPr>
                      <p:cNvPr id="0" name=""/>
                      <p:cNvPicPr/>
                      <p:nvPr/>
                    </p:nvPicPr>
                    <p:blipFill>
                      <a:blip r:embed="rId7"/>
                      <a:stretch>
                        <a:fillRect/>
                      </a:stretch>
                    </p:blipFill>
                    <p:spPr>
                      <a:xfrm>
                        <a:off x="1251678" y="4086290"/>
                        <a:ext cx="6226333" cy="1194837"/>
                      </a:xfrm>
                      <a:prstGeom prst="rect">
                        <a:avLst/>
                      </a:prstGeom>
                    </p:spPr>
                  </p:pic>
                </p:oleObj>
              </mc:Fallback>
            </mc:AlternateContent>
          </a:graphicData>
        </a:graphic>
      </p:graphicFrame>
      <p:sp>
        <p:nvSpPr>
          <p:cNvPr id="8" name="Content Placeholder 2"/>
          <p:cNvSpPr>
            <a:spLocks noGrp="1"/>
          </p:cNvSpPr>
          <p:nvPr>
            <p:ph idx="1"/>
          </p:nvPr>
        </p:nvSpPr>
        <p:spPr>
          <a:xfrm>
            <a:off x="7708461" y="1818953"/>
            <a:ext cx="4054331" cy="4152640"/>
          </a:xfrm>
        </p:spPr>
        <p:txBody>
          <a:bodyPr>
            <a:noAutofit/>
          </a:bodyPr>
          <a:lstStyle/>
          <a:p>
            <a:r>
              <a:rPr lang="en-US" sz="2400" dirty="0"/>
              <a:t>DIMFINO can be extremely predictable if the response is ‘whether he/she WILL be our customer’.</a:t>
            </a:r>
          </a:p>
          <a:p>
            <a:r>
              <a:rPr lang="en-US" sz="2400" dirty="0"/>
              <a:t>But it is really skewed in existing customers so it has a bad performance of predicting ‘if he/she is our GOOD customer/ how much he/she will spend on our product’</a:t>
            </a:r>
          </a:p>
        </p:txBody>
      </p:sp>
    </p:spTree>
    <p:extLst>
      <p:ext uri="{BB962C8B-B14F-4D97-AF65-F5344CB8AC3E}">
        <p14:creationId xmlns:p14="http://schemas.microsoft.com/office/powerpoint/2010/main" val="534537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251678" y="1408925"/>
            <a:ext cx="6884616" cy="1875452"/>
          </a:xfrm>
        </p:spPr>
        <p:txBody>
          <a:bodyPr>
            <a:noAutofit/>
          </a:bodyPr>
          <a:lstStyle/>
          <a:p>
            <a:pPr>
              <a:defRPr/>
            </a:pPr>
            <a:r>
              <a:rPr lang="en-US" dirty="0">
                <a:solidFill>
                  <a:schemeClr val="tx2">
                    <a:lumMod val="65000"/>
                    <a:lumOff val="35000"/>
                  </a:schemeClr>
                </a:solidFill>
                <a:latin typeface="Franklin Gothic Medium"/>
                <a:cs typeface="Franklin Gothic Medium"/>
              </a:rPr>
              <a:t>What can be our response of interest? (Multiple Y’s)</a:t>
            </a:r>
          </a:p>
          <a:p>
            <a:pPr marL="342900" indent="-342900">
              <a:defRPr/>
            </a:pPr>
            <a:r>
              <a:rPr lang="en-US" altLang="zh-CN" dirty="0"/>
              <a:t>Total revenue </a:t>
            </a:r>
          </a:p>
          <a:p>
            <a:pPr marL="342900" indent="-342900">
              <a:defRPr/>
            </a:pPr>
            <a:r>
              <a:rPr lang="en-US" altLang="zh-CN" dirty="0"/>
              <a:t>15-16 revenue </a:t>
            </a:r>
          </a:p>
          <a:p>
            <a:pPr marL="342900" indent="-342900">
              <a:defRPr/>
            </a:pPr>
            <a:r>
              <a:rPr lang="en-US" altLang="zh-CN" dirty="0"/>
              <a:t>Added date</a:t>
            </a:r>
          </a:p>
          <a:p>
            <a:pPr marL="342900" indent="-342900">
              <a:defRPr/>
            </a:pPr>
            <a:r>
              <a:rPr lang="en-US" altLang="zh-CN" dirty="0"/>
              <a:t>Last purchase date</a:t>
            </a:r>
          </a:p>
          <a:p>
            <a:pPr>
              <a:defRPr/>
            </a:pPr>
            <a:r>
              <a:rPr lang="en-US" altLang="zh-CN" dirty="0">
                <a:solidFill>
                  <a:schemeClr val="tx2">
                    <a:lumMod val="65000"/>
                    <a:lumOff val="35000"/>
                  </a:schemeClr>
                </a:solidFill>
                <a:latin typeface="Franklin Gothic Medium"/>
                <a:cs typeface="Franklin Gothic Medium"/>
              </a:rPr>
              <a:t>What do we have as predictors? (X’s)</a:t>
            </a:r>
          </a:p>
          <a:p>
            <a:pPr marL="342900" indent="-342900">
              <a:defRPr/>
            </a:pPr>
            <a:r>
              <a:rPr lang="en-US" altLang="zh-CN" dirty="0"/>
              <a:t>KBM</a:t>
            </a:r>
          </a:p>
          <a:p>
            <a:pPr marL="342900" indent="-342900">
              <a:defRPr/>
            </a:pPr>
            <a:r>
              <a:rPr lang="en-US" altLang="zh-CN" dirty="0"/>
              <a:t>MindBase –Already successful!</a:t>
            </a:r>
          </a:p>
          <a:p>
            <a:pPr marL="342900" indent="-342900">
              <a:defRPr/>
            </a:pPr>
            <a:r>
              <a:rPr lang="en-US" altLang="zh-CN" dirty="0" err="1"/>
              <a:t>MotiveMix</a:t>
            </a:r>
            <a:r>
              <a:rPr lang="en-US" altLang="zh-CN" dirty="0"/>
              <a:t> </a:t>
            </a:r>
          </a:p>
          <a:p>
            <a:pPr marL="342900" indent="-342900">
              <a:defRPr/>
            </a:pPr>
            <a:r>
              <a:rPr lang="en-US" altLang="zh-CN" dirty="0"/>
              <a:t>Living Well</a:t>
            </a:r>
          </a:p>
        </p:txBody>
      </p:sp>
      <p:sp>
        <p:nvSpPr>
          <p:cNvPr id="5" name="Rectangle 15"/>
          <p:cNvSpPr/>
          <p:nvPr/>
        </p:nvSpPr>
        <p:spPr>
          <a:xfrm>
            <a:off x="5784657" y="1986486"/>
            <a:ext cx="5076497" cy="1038138"/>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RFM(RIM):  A CLOSER LOOK AT THE BUYING BEHAVIOR</a:t>
            </a:r>
          </a:p>
        </p:txBody>
      </p:sp>
      <p:sp>
        <p:nvSpPr>
          <p:cNvPr id="6" name="Rectangle 15"/>
          <p:cNvSpPr/>
          <p:nvPr/>
        </p:nvSpPr>
        <p:spPr>
          <a:xfrm>
            <a:off x="5784657" y="4478693"/>
            <a:ext cx="5076497" cy="298580"/>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Just add a new measurement</a:t>
            </a:r>
          </a:p>
        </p:txBody>
      </p:sp>
      <p:sp>
        <p:nvSpPr>
          <p:cNvPr id="7" name="Rectangle 15"/>
          <p:cNvSpPr/>
          <p:nvPr/>
        </p:nvSpPr>
        <p:spPr>
          <a:xfrm>
            <a:off x="5784657" y="4963885"/>
            <a:ext cx="5076497" cy="298580"/>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 Predictive variables</a:t>
            </a:r>
          </a:p>
        </p:txBody>
      </p:sp>
      <p:sp>
        <p:nvSpPr>
          <p:cNvPr id="9" name="Arrow: Up-Down 8"/>
          <p:cNvSpPr/>
          <p:nvPr/>
        </p:nvSpPr>
        <p:spPr>
          <a:xfrm>
            <a:off x="5067211" y="1913345"/>
            <a:ext cx="456512" cy="16440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16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7253" y="2752360"/>
            <a:ext cx="10178322" cy="1492132"/>
          </a:xfrm>
        </p:spPr>
        <p:txBody>
          <a:bodyPr>
            <a:normAutofit/>
          </a:bodyPr>
          <a:lstStyle/>
          <a:p>
            <a:r>
              <a:rPr lang="en-US" sz="9600" dirty="0"/>
              <a:t>Thank you!</a:t>
            </a:r>
          </a:p>
        </p:txBody>
      </p:sp>
    </p:spTree>
    <p:extLst>
      <p:ext uri="{BB962C8B-B14F-4D97-AF65-F5344CB8AC3E}">
        <p14:creationId xmlns:p14="http://schemas.microsoft.com/office/powerpoint/2010/main" val="341770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quick overview of some facts</a:t>
            </a:r>
          </a:p>
        </p:txBody>
      </p:sp>
      <p:sp>
        <p:nvSpPr>
          <p:cNvPr id="3" name="Content Placeholder 2"/>
          <p:cNvSpPr>
            <a:spLocks noGrp="1"/>
          </p:cNvSpPr>
          <p:nvPr>
            <p:ph idx="1"/>
          </p:nvPr>
        </p:nvSpPr>
        <p:spPr>
          <a:xfrm>
            <a:off x="1251677" y="1663775"/>
            <a:ext cx="10449993" cy="4374418"/>
          </a:xfrm>
        </p:spPr>
        <p:txBody>
          <a:bodyPr>
            <a:normAutofit/>
          </a:bodyPr>
          <a:lstStyle/>
          <a:p>
            <a:r>
              <a:rPr lang="en-US" dirty="0"/>
              <a:t>Geographic pattern – region factor should be considered in the model (if we would like to predict who will be our potential customer).</a:t>
            </a:r>
          </a:p>
          <a:p>
            <a:pPr lvl="1"/>
            <a:r>
              <a:rPr lang="en-US" dirty="0"/>
              <a:t>#CA--30% </a:t>
            </a:r>
          </a:p>
          <a:p>
            <a:pPr lvl="1"/>
            <a:r>
              <a:rPr lang="en-US" dirty="0"/>
              <a:t>#FL--20%</a:t>
            </a:r>
          </a:p>
          <a:p>
            <a:r>
              <a:rPr lang="en-US" altLang="zh-CN" dirty="0"/>
              <a:t>Added year &amp; Last purchase year</a:t>
            </a:r>
          </a:p>
          <a:p>
            <a:pPr lvl="1"/>
            <a:r>
              <a:rPr lang="en-US" altLang="zh-CN" dirty="0"/>
              <a:t>Time series, strongly correlated with financial environment. </a:t>
            </a:r>
            <a:r>
              <a:rPr lang="en-US" altLang="zh-CN" dirty="0" err="1"/>
              <a:t>Eg</a:t>
            </a:r>
            <a:r>
              <a:rPr lang="en-US" altLang="zh-CN" dirty="0"/>
              <a:t>. Financial Crisis around year 2008. </a:t>
            </a:r>
          </a:p>
          <a:p>
            <a:pPr lvl="1"/>
            <a:endParaRPr lang="en-US" dirty="0"/>
          </a:p>
          <a:p>
            <a:endParaRPr lang="en-US"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图片 4"/>
          <p:cNvPicPr>
            <a:picLocks noChangeAspect="1"/>
          </p:cNvPicPr>
          <p:nvPr/>
        </p:nvPicPr>
        <p:blipFill>
          <a:blip r:embed="rId3"/>
          <a:stretch>
            <a:fillRect/>
          </a:stretch>
        </p:blipFill>
        <p:spPr>
          <a:xfrm>
            <a:off x="1406291" y="4092637"/>
            <a:ext cx="4040353" cy="2631726"/>
          </a:xfrm>
          <a:prstGeom prst="rect">
            <a:avLst/>
          </a:prstGeom>
        </p:spPr>
      </p:pic>
      <p:pic>
        <p:nvPicPr>
          <p:cNvPr id="7" name="图片 6"/>
          <p:cNvPicPr>
            <a:picLocks noChangeAspect="1"/>
          </p:cNvPicPr>
          <p:nvPr/>
        </p:nvPicPr>
        <p:blipFill>
          <a:blip r:embed="rId4"/>
          <a:stretch>
            <a:fillRect/>
          </a:stretch>
        </p:blipFill>
        <p:spPr>
          <a:xfrm>
            <a:off x="5920854" y="4092637"/>
            <a:ext cx="4495355" cy="2640676"/>
          </a:xfrm>
          <a:prstGeom prst="rect">
            <a:avLst/>
          </a:prstGeom>
        </p:spPr>
      </p:pic>
    </p:spTree>
    <p:extLst>
      <p:ext uri="{BB962C8B-B14F-4D97-AF65-F5344CB8AC3E}">
        <p14:creationId xmlns:p14="http://schemas.microsoft.com/office/powerpoint/2010/main" val="31714519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quick overview of some facts - Age</a:t>
            </a:r>
          </a:p>
        </p:txBody>
      </p:sp>
      <p:sp>
        <p:nvSpPr>
          <p:cNvPr id="3" name="Content Placeholder 2"/>
          <p:cNvSpPr>
            <a:spLocks noGrp="1"/>
          </p:cNvSpPr>
          <p:nvPr>
            <p:ph idx="1"/>
          </p:nvPr>
        </p:nvSpPr>
        <p:spPr>
          <a:xfrm>
            <a:off x="1026390" y="1544506"/>
            <a:ext cx="10940323" cy="5439390"/>
          </a:xfrm>
        </p:spPr>
        <p:txBody>
          <a:bodyPr>
            <a:normAutofit/>
          </a:bodyPr>
          <a:lstStyle/>
          <a:p>
            <a:r>
              <a:rPr lang="en-US" altLang="zh-CN" dirty="0"/>
              <a:t>Age distribution</a:t>
            </a:r>
          </a:p>
          <a:p>
            <a:pPr lvl="1"/>
            <a:r>
              <a:rPr lang="en-US" altLang="zh-CN" sz="2400" dirty="0"/>
              <a:t>increasing trend:41-64 ; (slightly) decreasing trend:65-80</a:t>
            </a:r>
          </a:p>
          <a:p>
            <a:pPr marL="457200" lvl="1" indent="0">
              <a:buNone/>
            </a:pPr>
            <a:endParaRPr lang="en-US" dirty="0"/>
          </a:p>
          <a:p>
            <a:r>
              <a:rPr lang="en-US" altLang="zh-CN" dirty="0"/>
              <a:t>The accuracy of KBM estimated age :</a:t>
            </a:r>
          </a:p>
          <a:p>
            <a:pPr lvl="1"/>
            <a:r>
              <a:rPr lang="en-US" dirty="0"/>
              <a:t>Age1:0.1232877</a:t>
            </a:r>
          </a:p>
          <a:p>
            <a:pPr lvl="1"/>
            <a:r>
              <a:rPr lang="en-US" dirty="0"/>
              <a:t>Age2:0.4657534</a:t>
            </a:r>
          </a:p>
          <a:p>
            <a:pPr lvl="1"/>
            <a:r>
              <a:rPr lang="en-US" dirty="0"/>
              <a:t>Age3:0.5538462</a:t>
            </a:r>
          </a:p>
          <a:p>
            <a:pPr lvl="1"/>
            <a:r>
              <a:rPr lang="en-US" dirty="0"/>
              <a:t>Age4:0.6448598</a:t>
            </a:r>
          </a:p>
          <a:p>
            <a:pPr lvl="1"/>
            <a:r>
              <a:rPr lang="en-US" dirty="0"/>
              <a:t>Age5: 0.7226027</a:t>
            </a:r>
          </a:p>
          <a:p>
            <a:pPr lvl="1"/>
            <a:r>
              <a:rPr lang="en-US" dirty="0"/>
              <a:t>Age6: 0.9</a:t>
            </a:r>
          </a:p>
          <a:p>
            <a:endParaRPr lang="en-US"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图片 3"/>
          <p:cNvPicPr>
            <a:picLocks noChangeAspect="1"/>
          </p:cNvPicPr>
          <p:nvPr/>
        </p:nvPicPr>
        <p:blipFill>
          <a:blip r:embed="rId3"/>
          <a:stretch>
            <a:fillRect/>
          </a:stretch>
        </p:blipFill>
        <p:spPr>
          <a:xfrm>
            <a:off x="6340839" y="2717507"/>
            <a:ext cx="4963265" cy="3093388"/>
          </a:xfrm>
          <a:prstGeom prst="rect">
            <a:avLst/>
          </a:prstGeom>
        </p:spPr>
      </p:pic>
    </p:spTree>
    <p:extLst>
      <p:ext uri="{BB962C8B-B14F-4D97-AF65-F5344CB8AC3E}">
        <p14:creationId xmlns:p14="http://schemas.microsoft.com/office/powerpoint/2010/main" val="4739824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986" y="171643"/>
            <a:ext cx="10178322" cy="1492132"/>
          </a:xfrm>
        </p:spPr>
        <p:txBody>
          <a:bodyPr>
            <a:normAutofit/>
          </a:bodyPr>
          <a:lstStyle/>
          <a:p>
            <a:r>
              <a:rPr lang="en-US" sz="4400" dirty="0"/>
              <a:t>Response (y)-based Segmentation</a:t>
            </a:r>
          </a:p>
        </p:txBody>
      </p:sp>
      <p:sp>
        <p:nvSpPr>
          <p:cNvPr id="3" name="Content Placeholder 2"/>
          <p:cNvSpPr>
            <a:spLocks noGrp="1"/>
          </p:cNvSpPr>
          <p:nvPr>
            <p:ph idx="1"/>
          </p:nvPr>
        </p:nvSpPr>
        <p:spPr>
          <a:xfrm>
            <a:off x="1251678" y="1663775"/>
            <a:ext cx="4786264" cy="4374418"/>
          </a:xfrm>
        </p:spPr>
        <p:txBody>
          <a:bodyPr>
            <a:normAutofit/>
          </a:bodyPr>
          <a:lstStyle/>
          <a:p>
            <a:pPr lvl="1"/>
            <a:endParaRPr lang="en-US" dirty="0"/>
          </a:p>
          <a:p>
            <a:endParaRPr lang="en-US"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 name="Rectangle 5"/>
          <p:cNvSpPr/>
          <p:nvPr/>
        </p:nvSpPr>
        <p:spPr>
          <a:xfrm>
            <a:off x="1089986" y="824895"/>
            <a:ext cx="10736971" cy="5324535"/>
          </a:xfrm>
          <a:prstGeom prst="rect">
            <a:avLst/>
          </a:prstGeom>
          <a:noFill/>
        </p:spPr>
        <p:txBody>
          <a:bodyPr wrap="square">
            <a:spAutoFit/>
          </a:bodyPr>
          <a:lstStyle/>
          <a:p>
            <a:pPr>
              <a:defRPr/>
            </a:pPr>
            <a:endParaRPr lang="en-US" sz="2400" dirty="0">
              <a:solidFill>
                <a:schemeClr val="tx2">
                  <a:lumMod val="65000"/>
                  <a:lumOff val="35000"/>
                </a:schemeClr>
              </a:solidFill>
              <a:latin typeface="Franklin Gothic Medium"/>
              <a:cs typeface="Franklin Gothic Medium"/>
            </a:endParaRPr>
          </a:p>
          <a:p>
            <a:pPr>
              <a:defRPr/>
            </a:pPr>
            <a:r>
              <a:rPr lang="en-US" sz="3600" dirty="0">
                <a:solidFill>
                  <a:schemeClr val="tx2">
                    <a:lumMod val="65000"/>
                    <a:lumOff val="35000"/>
                  </a:schemeClr>
                </a:solidFill>
                <a:latin typeface="Franklin Gothic Medium"/>
                <a:cs typeface="Franklin Gothic Medium"/>
              </a:rPr>
              <a:t>What can be our response of interest? (Multiple Y’s)</a:t>
            </a:r>
          </a:p>
          <a:p>
            <a:pPr marL="342900" indent="-342900">
              <a:buFont typeface="Arial" panose="020B0604020202020204" pitchFamily="34" charset="0"/>
              <a:buChar char="•"/>
              <a:defRPr/>
            </a:pPr>
            <a:r>
              <a:rPr lang="en-US" altLang="zh-CN" sz="3600" dirty="0"/>
              <a:t>Total revenue </a:t>
            </a:r>
          </a:p>
          <a:p>
            <a:pPr marL="342900" indent="-342900">
              <a:buFont typeface="Arial" panose="020B0604020202020204" pitchFamily="34" charset="0"/>
              <a:buChar char="•"/>
              <a:defRPr/>
            </a:pPr>
            <a:r>
              <a:rPr lang="en-US" altLang="zh-CN" sz="3600" dirty="0"/>
              <a:t>15-16 revenue </a:t>
            </a:r>
          </a:p>
          <a:p>
            <a:pPr marL="342900" indent="-342900">
              <a:buFont typeface="Arial" panose="020B0604020202020204" pitchFamily="34" charset="0"/>
              <a:buChar char="•"/>
              <a:defRPr/>
            </a:pPr>
            <a:r>
              <a:rPr lang="en-US" altLang="zh-CN" sz="3600" dirty="0"/>
              <a:t>Added date</a:t>
            </a:r>
          </a:p>
          <a:p>
            <a:pPr marL="342900" indent="-342900">
              <a:buFont typeface="Arial" panose="020B0604020202020204" pitchFamily="34" charset="0"/>
              <a:buChar char="•"/>
              <a:defRPr/>
            </a:pPr>
            <a:r>
              <a:rPr lang="en-US" altLang="zh-CN" sz="3600" dirty="0"/>
              <a:t>Last purchase date</a:t>
            </a:r>
          </a:p>
          <a:p>
            <a:pPr>
              <a:defRPr/>
            </a:pPr>
            <a:r>
              <a:rPr lang="en-US" altLang="zh-CN" sz="2800" dirty="0"/>
              <a:t>Don’t have frequency, but can roughly obtain an alternative metric: </a:t>
            </a:r>
          </a:p>
          <a:p>
            <a:pPr marL="342900" indent="-342900">
              <a:buFont typeface="Arial" panose="020B0604020202020204" pitchFamily="34" charset="0"/>
              <a:buChar char="•"/>
              <a:defRPr/>
            </a:pPr>
            <a:r>
              <a:rPr lang="en-US" altLang="zh-CN" sz="3600" dirty="0"/>
              <a:t>Interval= Last purchase date-Added date</a:t>
            </a:r>
          </a:p>
          <a:p>
            <a:pPr>
              <a:defRPr/>
            </a:pPr>
            <a:endParaRPr lang="en-US" sz="2400" dirty="0">
              <a:solidFill>
                <a:schemeClr val="tx2">
                  <a:lumMod val="65000"/>
                  <a:lumOff val="35000"/>
                </a:schemeClr>
              </a:solidFill>
              <a:latin typeface="Franklin Gothic Medium"/>
              <a:cs typeface="Franklin Gothic Medium"/>
            </a:endParaRPr>
          </a:p>
          <a:p>
            <a:pPr>
              <a:defRPr/>
            </a:pPr>
            <a:r>
              <a:rPr lang="en-US" sz="2400" dirty="0">
                <a:solidFill>
                  <a:schemeClr val="tx2">
                    <a:lumMod val="65000"/>
                    <a:lumOff val="35000"/>
                  </a:schemeClr>
                </a:solidFill>
                <a:latin typeface="Franklin Gothic Medium"/>
                <a:cs typeface="Franklin Gothic Medium"/>
              </a:rPr>
              <a:t>Interval=0 : only purchase once!</a:t>
            </a:r>
          </a:p>
          <a:p>
            <a:pPr>
              <a:defRPr/>
            </a:pPr>
            <a:endParaRPr lang="en-US" sz="2400" dirty="0">
              <a:solidFill>
                <a:schemeClr val="tx2">
                  <a:lumMod val="65000"/>
                  <a:lumOff val="35000"/>
                </a:schemeClr>
              </a:solidFill>
              <a:latin typeface="Franklin Gothic Medium"/>
              <a:cs typeface="Franklin Gothic Medium"/>
            </a:endParaRPr>
          </a:p>
        </p:txBody>
      </p:sp>
      <p:sp>
        <p:nvSpPr>
          <p:cNvPr id="8" name="Rectangle 12"/>
          <p:cNvSpPr/>
          <p:nvPr/>
        </p:nvSpPr>
        <p:spPr>
          <a:xfrm>
            <a:off x="1381974" y="3473955"/>
            <a:ext cx="5076497" cy="541454"/>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9" name="TextBox 7"/>
          <p:cNvSpPr txBox="1"/>
          <p:nvPr/>
        </p:nvSpPr>
        <p:spPr>
          <a:xfrm>
            <a:off x="6631077" y="3473955"/>
            <a:ext cx="3263462" cy="584775"/>
          </a:xfrm>
          <a:prstGeom prst="rect">
            <a:avLst/>
          </a:prstGeom>
          <a:noFill/>
        </p:spPr>
        <p:txBody>
          <a:bodyPr wrap="square" rtlCol="0">
            <a:spAutoFit/>
          </a:bodyPr>
          <a:lstStyle/>
          <a:p>
            <a:r>
              <a:rPr lang="en-US" sz="3200" b="1" dirty="0" err="1">
                <a:solidFill>
                  <a:srgbClr val="7030A0"/>
                </a:solidFill>
              </a:rPr>
              <a:t>Recency</a:t>
            </a:r>
            <a:endParaRPr lang="en-US" sz="3200" b="1" dirty="0">
              <a:solidFill>
                <a:srgbClr val="7030A0"/>
              </a:solidFill>
            </a:endParaRPr>
          </a:p>
        </p:txBody>
      </p:sp>
      <p:sp>
        <p:nvSpPr>
          <p:cNvPr id="10" name="Rectangle 15"/>
          <p:cNvSpPr/>
          <p:nvPr/>
        </p:nvSpPr>
        <p:spPr>
          <a:xfrm>
            <a:off x="1403129" y="1877340"/>
            <a:ext cx="5076497" cy="1038138"/>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1" name="TextBox 19"/>
          <p:cNvSpPr txBox="1"/>
          <p:nvPr/>
        </p:nvSpPr>
        <p:spPr>
          <a:xfrm>
            <a:off x="6631077" y="2024639"/>
            <a:ext cx="3549984" cy="584775"/>
          </a:xfrm>
          <a:prstGeom prst="rect">
            <a:avLst/>
          </a:prstGeom>
          <a:noFill/>
        </p:spPr>
        <p:txBody>
          <a:bodyPr wrap="square" rtlCol="0">
            <a:spAutoFit/>
          </a:bodyPr>
          <a:lstStyle/>
          <a:p>
            <a:r>
              <a:rPr lang="en-US" sz="3200" b="1" dirty="0">
                <a:solidFill>
                  <a:srgbClr val="FF0000"/>
                </a:solidFill>
              </a:rPr>
              <a:t>Monetary</a:t>
            </a:r>
          </a:p>
        </p:txBody>
      </p:sp>
      <p:sp>
        <p:nvSpPr>
          <p:cNvPr id="12" name="Rectangle 13"/>
          <p:cNvSpPr/>
          <p:nvPr/>
        </p:nvSpPr>
        <p:spPr>
          <a:xfrm>
            <a:off x="1381974" y="4419594"/>
            <a:ext cx="7801784" cy="719765"/>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3" name="TextBox 18"/>
          <p:cNvSpPr txBox="1"/>
          <p:nvPr/>
        </p:nvSpPr>
        <p:spPr>
          <a:xfrm>
            <a:off x="9281154" y="4579770"/>
            <a:ext cx="2622044" cy="1569660"/>
          </a:xfrm>
          <a:prstGeom prst="rect">
            <a:avLst/>
          </a:prstGeom>
          <a:noFill/>
        </p:spPr>
        <p:txBody>
          <a:bodyPr wrap="square" rtlCol="0">
            <a:spAutoFit/>
          </a:bodyPr>
          <a:lstStyle/>
          <a:p>
            <a:r>
              <a:rPr lang="en-US" sz="2400" b="1" dirty="0">
                <a:solidFill>
                  <a:srgbClr val="FFC000"/>
                </a:solidFill>
              </a:rPr>
              <a:t>Frequency</a:t>
            </a:r>
          </a:p>
          <a:p>
            <a:r>
              <a:rPr lang="en-US" sz="2400" b="1" dirty="0">
                <a:solidFill>
                  <a:srgbClr val="FFC000"/>
                </a:solidFill>
              </a:rPr>
              <a:t>(but not exactly, more like days in row)</a:t>
            </a:r>
          </a:p>
        </p:txBody>
      </p:sp>
    </p:spTree>
    <p:extLst>
      <p:ext uri="{BB962C8B-B14F-4D97-AF65-F5344CB8AC3E}">
        <p14:creationId xmlns:p14="http://schemas.microsoft.com/office/powerpoint/2010/main" val="1577105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986" y="171643"/>
            <a:ext cx="10178322" cy="1492132"/>
          </a:xfrm>
        </p:spPr>
        <p:txBody>
          <a:bodyPr>
            <a:normAutofit/>
          </a:bodyPr>
          <a:lstStyle/>
          <a:p>
            <a:r>
              <a:rPr lang="en-US" sz="4400" dirty="0"/>
              <a:t>Response (y)-based Segmentation</a:t>
            </a:r>
          </a:p>
        </p:txBody>
      </p:sp>
      <p:sp>
        <p:nvSpPr>
          <p:cNvPr id="3" name="Content Placeholder 2"/>
          <p:cNvSpPr>
            <a:spLocks noGrp="1"/>
          </p:cNvSpPr>
          <p:nvPr>
            <p:ph idx="1"/>
          </p:nvPr>
        </p:nvSpPr>
        <p:spPr>
          <a:xfrm>
            <a:off x="1251678" y="1663775"/>
            <a:ext cx="4786264" cy="4374418"/>
          </a:xfrm>
        </p:spPr>
        <p:txBody>
          <a:bodyPr>
            <a:normAutofit/>
          </a:bodyPr>
          <a:lstStyle/>
          <a:p>
            <a:pPr lvl="1"/>
            <a:endParaRPr lang="en-US" dirty="0"/>
          </a:p>
          <a:p>
            <a:endParaRPr lang="en-US"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 name="Rectangle 5"/>
          <p:cNvSpPr/>
          <p:nvPr/>
        </p:nvSpPr>
        <p:spPr>
          <a:xfrm>
            <a:off x="1089986" y="824895"/>
            <a:ext cx="10736971" cy="1569660"/>
          </a:xfrm>
          <a:prstGeom prst="rect">
            <a:avLst/>
          </a:prstGeom>
          <a:noFill/>
        </p:spPr>
        <p:txBody>
          <a:bodyPr wrap="square">
            <a:spAutoFit/>
          </a:bodyPr>
          <a:lstStyle/>
          <a:p>
            <a:pPr>
              <a:defRPr/>
            </a:pPr>
            <a:endParaRPr lang="en-US" sz="2400" dirty="0">
              <a:solidFill>
                <a:schemeClr val="tx2">
                  <a:lumMod val="65000"/>
                  <a:lumOff val="35000"/>
                </a:schemeClr>
              </a:solidFill>
              <a:latin typeface="Franklin Gothic Medium"/>
              <a:cs typeface="Franklin Gothic Medium"/>
            </a:endParaRPr>
          </a:p>
          <a:p>
            <a:pPr>
              <a:defRPr/>
            </a:pPr>
            <a:endParaRPr lang="en-US" sz="2400" dirty="0">
              <a:solidFill>
                <a:schemeClr val="tx2">
                  <a:lumMod val="65000"/>
                  <a:lumOff val="35000"/>
                </a:schemeClr>
              </a:solidFill>
              <a:latin typeface="Franklin Gothic Medium"/>
              <a:cs typeface="Franklin Gothic Medium"/>
            </a:endParaRPr>
          </a:p>
          <a:p>
            <a:pPr>
              <a:defRPr/>
            </a:pPr>
            <a:r>
              <a:rPr lang="en-US" sz="2400" dirty="0">
                <a:solidFill>
                  <a:schemeClr val="tx2">
                    <a:lumMod val="65000"/>
                    <a:lumOff val="35000"/>
                  </a:schemeClr>
                </a:solidFill>
                <a:latin typeface="Franklin Gothic Medium"/>
                <a:cs typeface="Franklin Gothic Medium"/>
              </a:rPr>
              <a:t>Interval=0 : only purchase once!</a:t>
            </a:r>
          </a:p>
          <a:p>
            <a:pPr>
              <a:defRPr/>
            </a:pPr>
            <a:r>
              <a:rPr lang="en-US" sz="2400" dirty="0">
                <a:solidFill>
                  <a:schemeClr val="tx2">
                    <a:lumMod val="65000"/>
                    <a:lumOff val="35000"/>
                  </a:schemeClr>
                </a:solidFill>
                <a:latin typeface="Franklin Gothic Medium"/>
                <a:cs typeface="Franklin Gothic Medium"/>
              </a:rPr>
              <a:t>If this dataset contains all the customer’s purchase information…</a:t>
            </a:r>
          </a:p>
        </p:txBody>
      </p:sp>
      <p:sp>
        <p:nvSpPr>
          <p:cNvPr id="4" name="Rectangle 3"/>
          <p:cNvSpPr/>
          <p:nvPr/>
        </p:nvSpPr>
        <p:spPr>
          <a:xfrm>
            <a:off x="1089986" y="2502655"/>
            <a:ext cx="10016631" cy="4127284"/>
          </a:xfrm>
          <a:prstGeom prst="rect">
            <a:avLst/>
          </a:prstGeom>
        </p:spPr>
        <p:txBody>
          <a:bodyPr wrap="square">
            <a:spAutoFit/>
          </a:bodyPr>
          <a:lstStyle/>
          <a:p>
            <a:pPr>
              <a:lnSpc>
                <a:spcPct val="115000"/>
              </a:lnSpc>
            </a:pPr>
            <a:r>
              <a:rPr lang="en-US" dirty="0">
                <a:solidFill>
                  <a:srgbClr val="000000"/>
                </a:solidFill>
                <a:latin typeface="Arial" panose="020B0604020202020204" pitchFamily="34" charset="0"/>
                <a:ea typeface="Arial" panose="020B0604020202020204" pitchFamily="34" charset="0"/>
              </a:rPr>
              <a:t>Before 2015 (customer added date &lt;2015) , </a:t>
            </a:r>
            <a:r>
              <a:rPr lang="en-US" sz="2400" b="1" dirty="0">
                <a:solidFill>
                  <a:srgbClr val="FFC000"/>
                </a:solidFill>
                <a:latin typeface="Arial" panose="020B0604020202020204" pitchFamily="34" charset="0"/>
                <a:ea typeface="Arial" panose="020B0604020202020204" pitchFamily="34" charset="0"/>
              </a:rPr>
              <a:t>61.4% of the customers only shop once </a:t>
            </a:r>
            <a:r>
              <a:rPr lang="en-US" dirty="0">
                <a:solidFill>
                  <a:srgbClr val="000000"/>
                </a:solidFill>
                <a:latin typeface="Arial" panose="020B0604020202020204" pitchFamily="34" charset="0"/>
                <a:ea typeface="Arial" panose="020B0604020202020204" pitchFamily="34" charset="0"/>
              </a:rPr>
              <a:t>– cumulative proportion.</a:t>
            </a:r>
          </a:p>
          <a:p>
            <a:pPr>
              <a:lnSpc>
                <a:spcPct val="115000"/>
              </a:lnSpc>
            </a:pPr>
            <a:r>
              <a:rPr lang="en-US" dirty="0">
                <a:solidFill>
                  <a:srgbClr val="000000"/>
                </a:solidFill>
                <a:latin typeface="Arial" panose="020B0604020202020204" pitchFamily="34" charset="0"/>
                <a:ea typeface="Arial" panose="020B0604020202020204" pitchFamily="34" charset="0"/>
              </a:rPr>
              <a:t>Use ‘before 2015’ because new customers may not ‘have the opportunity’ to shop twice.</a:t>
            </a:r>
          </a:p>
          <a:p>
            <a:pPr>
              <a:lnSpc>
                <a:spcPct val="115000"/>
              </a:lnSpc>
            </a:pPr>
            <a:endParaRPr lang="en-US" dirty="0">
              <a:solidFill>
                <a:srgbClr val="000000"/>
              </a:solidFill>
              <a:latin typeface="Arial" panose="020B0604020202020204" pitchFamily="34" charset="0"/>
              <a:ea typeface="Arial" panose="020B0604020202020204" pitchFamily="34" charset="0"/>
            </a:endParaRPr>
          </a:p>
          <a:p>
            <a:pPr>
              <a:lnSpc>
                <a:spcPct val="115000"/>
              </a:lnSpc>
            </a:pPr>
            <a:r>
              <a:rPr lang="en-US" dirty="0">
                <a:solidFill>
                  <a:srgbClr val="000000"/>
                </a:solidFill>
                <a:latin typeface="Arial" panose="020B0604020202020204" pitchFamily="34" charset="0"/>
                <a:ea typeface="Arial" panose="020B0604020202020204" pitchFamily="34" charset="0"/>
              </a:rPr>
              <a:t>From 2015-2017 (customer added date &gt;=2015), 90.8% of the customers only shop once. We may assume around 30% of them will become our “return customers” based on historical proportion but not for sure.</a:t>
            </a:r>
          </a:p>
          <a:p>
            <a:pPr>
              <a:lnSpc>
                <a:spcPct val="115000"/>
              </a:lnSpc>
            </a:pPr>
            <a:r>
              <a:rPr lang="en-US" dirty="0">
                <a:solidFill>
                  <a:srgbClr val="000000"/>
                </a:solidFill>
                <a:latin typeface="Arial" panose="020B0604020202020204" pitchFamily="34" charset="0"/>
                <a:ea typeface="Arial" panose="020B0604020202020204" pitchFamily="34" charset="0"/>
              </a:rPr>
              <a:t>  </a:t>
            </a:r>
          </a:p>
          <a:p>
            <a:pPr>
              <a:lnSpc>
                <a:spcPct val="115000"/>
              </a:lnSpc>
            </a:pPr>
            <a:r>
              <a:rPr lang="en-US" dirty="0">
                <a:solidFill>
                  <a:srgbClr val="000000"/>
                </a:solidFill>
                <a:latin typeface="Arial" panose="020B0604020202020204" pitchFamily="34" charset="0"/>
                <a:ea typeface="Arial" panose="020B0604020202020204" pitchFamily="34" charset="0"/>
              </a:rPr>
              <a:t>In these two years, 10.2% of our customers are return customers.</a:t>
            </a:r>
          </a:p>
          <a:p>
            <a:pPr>
              <a:lnSpc>
                <a:spcPct val="115000"/>
              </a:lnSpc>
            </a:pPr>
            <a:endParaRPr lang="en-US" dirty="0">
              <a:solidFill>
                <a:srgbClr val="000000"/>
              </a:solidFill>
              <a:latin typeface="Arial" panose="020B0604020202020204" pitchFamily="34" charset="0"/>
              <a:ea typeface="Arial" panose="020B0604020202020204" pitchFamily="34" charset="0"/>
            </a:endParaRPr>
          </a:p>
          <a:p>
            <a:pPr>
              <a:lnSpc>
                <a:spcPct val="115000"/>
              </a:lnSpc>
            </a:pPr>
            <a:r>
              <a:rPr lang="en-US" dirty="0">
                <a:solidFill>
                  <a:srgbClr val="000000"/>
                </a:solidFill>
                <a:latin typeface="Arial" panose="020B0604020202020204" pitchFamily="34" charset="0"/>
                <a:ea typeface="Arial" panose="020B0604020202020204" pitchFamily="34" charset="0"/>
              </a:rPr>
              <a:t>Would it be interesting to look at this proportion every year/every 2 years?</a:t>
            </a:r>
          </a:p>
          <a:p>
            <a:pPr>
              <a:lnSpc>
                <a:spcPct val="115000"/>
              </a:lnSpc>
            </a:pPr>
            <a:endParaRPr lang="en-US" dirty="0">
              <a:solidFill>
                <a:srgbClr val="000000"/>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102573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477" y="411414"/>
            <a:ext cx="10896779" cy="782904"/>
          </a:xfrm>
        </p:spPr>
        <p:txBody>
          <a:bodyPr>
            <a:normAutofit fontScale="90000"/>
          </a:bodyPr>
          <a:lstStyle/>
          <a:p>
            <a:r>
              <a:rPr lang="en-US" dirty="0" err="1">
                <a:solidFill>
                  <a:srgbClr val="FFC000"/>
                </a:solidFill>
              </a:rPr>
              <a:t>recency</a:t>
            </a:r>
            <a:endParaRPr lang="en-US" dirty="0">
              <a:solidFill>
                <a:srgbClr val="FFC000"/>
              </a:solidFill>
            </a:endParaRPr>
          </a:p>
        </p:txBody>
      </p:sp>
      <p:sp>
        <p:nvSpPr>
          <p:cNvPr id="7" name="Rectangle 6"/>
          <p:cNvSpPr/>
          <p:nvPr/>
        </p:nvSpPr>
        <p:spPr>
          <a:xfrm>
            <a:off x="7046336" y="2964077"/>
            <a:ext cx="4339083" cy="1323439"/>
          </a:xfrm>
          <a:prstGeom prst="rect">
            <a:avLst/>
          </a:prstGeom>
        </p:spPr>
        <p:txBody>
          <a:bodyPr wrap="square">
            <a:spAutoFit/>
          </a:bodyPr>
          <a:lstStyle/>
          <a:p>
            <a:r>
              <a:rPr lang="en-US" sz="2000" dirty="0">
                <a:solidFill>
                  <a:srgbClr val="000000"/>
                </a:solidFill>
                <a:latin typeface="Arial" panose="020B0604020202020204" pitchFamily="34" charset="0"/>
              </a:rPr>
              <a:t>#days since last purchase</a:t>
            </a:r>
          </a:p>
          <a:p>
            <a:r>
              <a:rPr lang="en-US" sz="2000" dirty="0">
                <a:solidFill>
                  <a:srgbClr val="000000"/>
                </a:solidFill>
                <a:latin typeface="Arial" panose="020B0604020202020204" pitchFamily="34" charset="0"/>
              </a:rPr>
              <a:t>#0%  25%  50%  75% 100% </a:t>
            </a:r>
          </a:p>
          <a:p>
            <a:r>
              <a:rPr lang="en-US" sz="2000" dirty="0">
                <a:solidFill>
                  <a:srgbClr val="000000"/>
                </a:solidFill>
                <a:latin typeface="Arial" panose="020B0604020202020204" pitchFamily="34" charset="0"/>
              </a:rPr>
              <a:t>#0    897  2619   4532 8059 </a:t>
            </a:r>
            <a:r>
              <a:rPr lang="en-US" sz="2000" dirty="0"/>
              <a:t/>
            </a:r>
            <a:br>
              <a:rPr lang="en-US" sz="2000" dirty="0"/>
            </a:br>
            <a:r>
              <a:rPr lang="en-US" sz="2000" dirty="0">
                <a:solidFill>
                  <a:srgbClr val="000000"/>
                </a:solidFill>
                <a:latin typeface="Arial" panose="020B0604020202020204" pitchFamily="34" charset="0"/>
              </a:rPr>
              <a:t>(Unit: days since last purchase)</a:t>
            </a:r>
            <a:endParaRPr lang="en-US" sz="2000" dirty="0"/>
          </a:p>
        </p:txBody>
      </p:sp>
      <p:pic>
        <p:nvPicPr>
          <p:cNvPr id="5" name="Picture 4"/>
          <p:cNvPicPr>
            <a:picLocks noChangeAspect="1"/>
          </p:cNvPicPr>
          <p:nvPr/>
        </p:nvPicPr>
        <p:blipFill>
          <a:blip r:embed="rId3"/>
          <a:stretch>
            <a:fillRect/>
          </a:stretch>
        </p:blipFill>
        <p:spPr>
          <a:xfrm>
            <a:off x="1505007" y="1690227"/>
            <a:ext cx="5306340" cy="2990437"/>
          </a:xfrm>
          <a:prstGeom prst="rect">
            <a:avLst/>
          </a:prstGeom>
        </p:spPr>
      </p:pic>
    </p:spTree>
    <p:extLst>
      <p:ext uri="{BB962C8B-B14F-4D97-AF65-F5344CB8AC3E}">
        <p14:creationId xmlns:p14="http://schemas.microsoft.com/office/powerpoint/2010/main" val="22898606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477" y="411414"/>
            <a:ext cx="10896779" cy="782904"/>
          </a:xfrm>
        </p:spPr>
        <p:txBody>
          <a:bodyPr>
            <a:normAutofit fontScale="90000"/>
          </a:bodyPr>
          <a:lstStyle/>
          <a:p>
            <a:r>
              <a:rPr lang="en-US" dirty="0">
                <a:solidFill>
                  <a:srgbClr val="FFC000"/>
                </a:solidFill>
              </a:rPr>
              <a:t>Interval (instead of frequency)</a:t>
            </a:r>
          </a:p>
        </p:txBody>
      </p:sp>
      <p:sp>
        <p:nvSpPr>
          <p:cNvPr id="7" name="Rectangle 6"/>
          <p:cNvSpPr/>
          <p:nvPr/>
        </p:nvSpPr>
        <p:spPr>
          <a:xfrm>
            <a:off x="5990253" y="1608215"/>
            <a:ext cx="5648129" cy="4031873"/>
          </a:xfrm>
          <a:prstGeom prst="rect">
            <a:avLst/>
          </a:prstGeom>
        </p:spPr>
        <p:txBody>
          <a:bodyPr wrap="square">
            <a:spAutoFit/>
          </a:bodyPr>
          <a:lstStyle/>
          <a:p>
            <a:r>
              <a:rPr lang="en-US" sz="2000" dirty="0">
                <a:solidFill>
                  <a:srgbClr val="000000"/>
                </a:solidFill>
                <a:latin typeface="Arial" panose="020B0604020202020204" pitchFamily="34" charset="0"/>
              </a:rPr>
              <a:t>#Time differences in days</a:t>
            </a:r>
          </a:p>
          <a:p>
            <a:r>
              <a:rPr lang="en-US" sz="2000" dirty="0"/>
              <a:t> 0%   25%   50%   75%  100% </a:t>
            </a:r>
          </a:p>
          <a:p>
            <a:r>
              <a:rPr lang="en-US" sz="2000" dirty="0"/>
              <a:t>    0     0     0   794 42708 </a:t>
            </a:r>
          </a:p>
          <a:p>
            <a:endParaRPr lang="en-US" sz="2400" dirty="0"/>
          </a:p>
          <a:p>
            <a:endParaRPr lang="en-US" sz="2400" dirty="0"/>
          </a:p>
          <a:p>
            <a:r>
              <a:rPr lang="en-US" sz="2400" dirty="0"/>
              <a:t>Traditional quantiles not appropriate in this case, turn to this one:</a:t>
            </a:r>
          </a:p>
          <a:p>
            <a:endParaRPr lang="en-US" sz="2000" dirty="0"/>
          </a:p>
          <a:p>
            <a:endParaRPr lang="en-US" sz="2000" dirty="0"/>
          </a:p>
          <a:p>
            <a:r>
              <a:rPr lang="en-US" sz="2000" dirty="0"/>
              <a:t>Time differences in days</a:t>
            </a:r>
          </a:p>
          <a:p>
            <a:r>
              <a:rPr lang="en-US" sz="2000" dirty="0"/>
              <a:t>      0%   65.06%    76.7%   88.35%   99.99% </a:t>
            </a:r>
          </a:p>
          <a:p>
            <a:r>
              <a:rPr lang="en-US" sz="2000" dirty="0"/>
              <a:t>   0.000    1.000  986.000 2687.000 7298.642 </a:t>
            </a:r>
          </a:p>
        </p:txBody>
      </p:sp>
      <p:pic>
        <p:nvPicPr>
          <p:cNvPr id="3" name="Picture 2"/>
          <p:cNvPicPr>
            <a:picLocks noChangeAspect="1"/>
          </p:cNvPicPr>
          <p:nvPr/>
        </p:nvPicPr>
        <p:blipFill>
          <a:blip r:embed="rId3"/>
          <a:stretch>
            <a:fillRect/>
          </a:stretch>
        </p:blipFill>
        <p:spPr>
          <a:xfrm>
            <a:off x="899187" y="1969162"/>
            <a:ext cx="4885792" cy="2753434"/>
          </a:xfrm>
          <a:prstGeom prst="rect">
            <a:avLst/>
          </a:prstGeom>
        </p:spPr>
      </p:pic>
    </p:spTree>
    <p:extLst>
      <p:ext uri="{BB962C8B-B14F-4D97-AF65-F5344CB8AC3E}">
        <p14:creationId xmlns:p14="http://schemas.microsoft.com/office/powerpoint/2010/main" val="32680629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477" y="411414"/>
            <a:ext cx="10896779" cy="782904"/>
          </a:xfrm>
        </p:spPr>
        <p:txBody>
          <a:bodyPr>
            <a:normAutofit fontScale="90000"/>
          </a:bodyPr>
          <a:lstStyle/>
          <a:p>
            <a:r>
              <a:rPr lang="en-US" dirty="0">
                <a:solidFill>
                  <a:srgbClr val="FFC000"/>
                </a:solidFill>
              </a:rPr>
              <a:t>Monetary: total revenue</a:t>
            </a:r>
          </a:p>
        </p:txBody>
      </p:sp>
      <p:sp>
        <p:nvSpPr>
          <p:cNvPr id="7" name="Rectangle 6"/>
          <p:cNvSpPr/>
          <p:nvPr/>
        </p:nvSpPr>
        <p:spPr>
          <a:xfrm>
            <a:off x="1436946" y="5269390"/>
            <a:ext cx="5393093" cy="1015663"/>
          </a:xfrm>
          <a:prstGeom prst="rect">
            <a:avLst/>
          </a:prstGeom>
        </p:spPr>
        <p:txBody>
          <a:bodyPr wrap="square">
            <a:spAutoFit/>
          </a:bodyPr>
          <a:lstStyle/>
          <a:p>
            <a:endParaRPr lang="en-US" sz="2000" dirty="0">
              <a:solidFill>
                <a:srgbClr val="000000"/>
              </a:solidFill>
              <a:latin typeface="Arial" panose="020B0604020202020204" pitchFamily="34" charset="0"/>
            </a:endParaRPr>
          </a:p>
          <a:p>
            <a:r>
              <a:rPr lang="en-US" sz="2000" dirty="0"/>
              <a:t> 0%        25%        50%        75%       100% </a:t>
            </a:r>
          </a:p>
          <a:p>
            <a:r>
              <a:rPr lang="en-US" sz="2000" dirty="0"/>
              <a:t>1.00    5203.80    9158.91   18327.77 4142974.27 </a:t>
            </a:r>
          </a:p>
        </p:txBody>
      </p:sp>
      <p:pic>
        <p:nvPicPr>
          <p:cNvPr id="4" name="Picture 3"/>
          <p:cNvPicPr>
            <a:picLocks noChangeAspect="1"/>
          </p:cNvPicPr>
          <p:nvPr/>
        </p:nvPicPr>
        <p:blipFill>
          <a:blip r:embed="rId3"/>
          <a:stretch>
            <a:fillRect/>
          </a:stretch>
        </p:blipFill>
        <p:spPr>
          <a:xfrm>
            <a:off x="1436946" y="1194318"/>
            <a:ext cx="6742857" cy="3800000"/>
          </a:xfrm>
          <a:prstGeom prst="rect">
            <a:avLst/>
          </a:prstGeom>
        </p:spPr>
      </p:pic>
    </p:spTree>
    <p:extLst>
      <p:ext uri="{BB962C8B-B14F-4D97-AF65-F5344CB8AC3E}">
        <p14:creationId xmlns:p14="http://schemas.microsoft.com/office/powerpoint/2010/main" val="4092534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1996</TotalTime>
  <Words>1854</Words>
  <Application>Microsoft Office PowerPoint</Application>
  <PresentationFormat>宽屏</PresentationFormat>
  <Paragraphs>350</Paragraphs>
  <Slides>23</Slides>
  <Notes>23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5" baseType="lpstr">
      <vt:lpstr>Open Sans</vt:lpstr>
      <vt:lpstr>等线</vt:lpstr>
      <vt:lpstr>华文中宋</vt:lpstr>
      <vt:lpstr>宋体</vt:lpstr>
      <vt:lpstr>Arial</vt:lpstr>
      <vt:lpstr>Calibri</vt:lpstr>
      <vt:lpstr>Franklin Gothic Medium</vt:lpstr>
      <vt:lpstr>Gill Sans MT</vt:lpstr>
      <vt:lpstr>Impact</vt:lpstr>
      <vt:lpstr>Wingdings</vt:lpstr>
      <vt:lpstr>Badge</vt:lpstr>
      <vt:lpstr>Worksheet</vt:lpstr>
      <vt:lpstr>Crystal Cruises RESPONDERS DATA EXPLORATION</vt:lpstr>
      <vt:lpstr>Data &amp; objective</vt:lpstr>
      <vt:lpstr>quick overview of some facts</vt:lpstr>
      <vt:lpstr>quick overview of some facts - Age</vt:lpstr>
      <vt:lpstr>Response (y)-based Segmentation</vt:lpstr>
      <vt:lpstr>Response (y)-based Segmentation</vt:lpstr>
      <vt:lpstr>recency</vt:lpstr>
      <vt:lpstr>Interval (instead of frequency)</vt:lpstr>
      <vt:lpstr>Monetary: total revenue</vt:lpstr>
      <vt:lpstr>Recency X interval  </vt:lpstr>
      <vt:lpstr>Recency X monetary  </vt:lpstr>
      <vt:lpstr>Interval x monetary   </vt:lpstr>
      <vt:lpstr>INTEPRETATION</vt:lpstr>
      <vt:lpstr>Possible interpretation  </vt:lpstr>
      <vt:lpstr>PowerPoint 演示文稿</vt:lpstr>
      <vt:lpstr>mindbase x contribution to revenue  </vt:lpstr>
      <vt:lpstr>Motivemix x revenue  </vt:lpstr>
      <vt:lpstr>A REALLY NEW WAY TO DO EXPLORATION  </vt:lpstr>
      <vt:lpstr>Prediction aspect: are they significant variables?</vt:lpstr>
      <vt:lpstr>Prediction aspect: are they significant variables?</vt:lpstr>
      <vt:lpstr>Why financial optimism not important?</vt:lpstr>
      <vt:lpstr>summary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Gateway usage</dc:title>
  <dc:creator>Lu, Sang (FCCHA)</dc:creator>
  <cp:lastModifiedBy>Sang Lu</cp:lastModifiedBy>
  <cp:revision>146</cp:revision>
  <dcterms:created xsi:type="dcterms:W3CDTF">2017-10-17T13:15:25Z</dcterms:created>
  <dcterms:modified xsi:type="dcterms:W3CDTF">2017-12-17T18:57:56Z</dcterms:modified>
</cp:coreProperties>
</file>